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257" r:id="rId4"/>
    <p:sldId id="259" r:id="rId5"/>
    <p:sldId id="271" r:id="rId6"/>
    <p:sldId id="260" r:id="rId7"/>
    <p:sldId id="283" r:id="rId8"/>
    <p:sldId id="974" r:id="rId9"/>
    <p:sldId id="1018" r:id="rId10"/>
    <p:sldId id="1017" r:id="rId11"/>
    <p:sldId id="1020" r:id="rId12"/>
    <p:sldId id="1021" r:id="rId13"/>
    <p:sldId id="1022" r:id="rId14"/>
    <p:sldId id="1023" r:id="rId15"/>
    <p:sldId id="1066" r:id="rId16"/>
    <p:sldId id="1067" r:id="rId17"/>
    <p:sldId id="1110" r:id="rId18"/>
    <p:sldId id="1111" r:id="rId19"/>
    <p:sldId id="1113" r:id="rId20"/>
    <p:sldId id="1156" r:id="rId21"/>
    <p:sldId id="1199" r:id="rId22"/>
    <p:sldId id="1200" r:id="rId23"/>
    <p:sldId id="1243" r:id="rId24"/>
    <p:sldId id="1287" r:id="rId25"/>
    <p:sldId id="1288" r:id="rId26"/>
    <p:sldId id="1289" r:id="rId27"/>
    <p:sldId id="281" r:id="rId28"/>
    <p:sldId id="1291" r:id="rId29"/>
    <p:sldId id="1295" r:id="rId30"/>
    <p:sldId id="1299" r:id="rId31"/>
    <p:sldId id="1300" r:id="rId32"/>
    <p:sldId id="1304" r:id="rId33"/>
    <p:sldId id="1305" r:id="rId34"/>
    <p:sldId id="1309" r:id="rId35"/>
    <p:sldId id="1313" r:id="rId36"/>
    <p:sldId id="1317" r:id="rId37"/>
    <p:sldId id="1321" r:id="rId38"/>
    <p:sldId id="1322" r:id="rId39"/>
    <p:sldId id="858" r:id="rId40"/>
    <p:sldId id="972" r:id="rId41"/>
    <p:sldId id="265" r:id="rId42"/>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E00"/>
    <a:srgbClr val="378DC0"/>
    <a:srgbClr val="3887B2"/>
    <a:srgbClr val="2B5072"/>
    <a:srgbClr val="21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p:cViewPr varScale="1">
        <p:scale>
          <a:sx n="115" d="100"/>
          <a:sy n="115" d="100"/>
        </p:scale>
        <p:origin x="13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rotWithShape="1">
          <a:blip r:embed="rId2"/>
          <a:srcRect l="27101" r="37013"/>
          <a:stretch>
            <a:fillRect/>
          </a:stretch>
        </p:blipFill>
        <p:spPr>
          <a:xfrm>
            <a:off x="0" y="0"/>
            <a:ext cx="3699481" cy="6881740"/>
          </a:xfrm>
          <a:prstGeom prst="rect">
            <a:avLst/>
          </a:prstGeom>
        </p:spPr>
      </p:pic>
    </p:spTree>
  </p:cSld>
  <p:clrMapOvr>
    <a:masterClrMapping/>
  </p:clrMapOvr>
  <p:transition spd="slow"/>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r>
              <a:rPr lang="zh-CN" altLang="en-US"/>
              <a:t>2020-5-15</a:t>
            </a:r>
            <a:endParaRPr lang="zh-SG" altLang="en-US"/>
          </a:p>
        </p:txBody>
      </p:sp>
      <p:sp>
        <p:nvSpPr>
          <p:cNvPr id="8" name="页脚占位符 7"/>
          <p:cNvSpPr>
            <a:spLocks noGrp="1"/>
          </p:cNvSpPr>
          <p:nvPr>
            <p:ph type="ftr" sz="quarter" idx="11"/>
          </p:nvPr>
        </p:nvSpPr>
        <p:spPr/>
        <p:txBody>
          <a:bodyPr/>
          <a:lstStyle/>
          <a:p>
            <a:r>
              <a:rPr lang="zh-SG" altLang="en-US"/>
              <a:t>FIN308 金融经济学</a:t>
            </a:r>
            <a:endParaRPr lang="zh-SG" altLang="en-US"/>
          </a:p>
        </p:txBody>
      </p:sp>
      <p:sp>
        <p:nvSpPr>
          <p:cNvPr id="9" name="灯片编号占位符 8"/>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2" name="矩形 11"/>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zh-CN" altLang="en-US"/>
              <a:t>2020-5-15</a:t>
            </a:r>
            <a:endParaRPr lang="zh-SG" altLang="en-US"/>
          </a:p>
        </p:txBody>
      </p:sp>
      <p:sp>
        <p:nvSpPr>
          <p:cNvPr id="4" name="页脚占位符 3"/>
          <p:cNvSpPr>
            <a:spLocks noGrp="1"/>
          </p:cNvSpPr>
          <p:nvPr>
            <p:ph type="ftr" sz="quarter" idx="11"/>
          </p:nvPr>
        </p:nvSpPr>
        <p:spPr/>
        <p:txBody>
          <a:bodyPr/>
          <a:lstStyle/>
          <a:p>
            <a:r>
              <a:rPr lang="zh-SG" altLang="en-US"/>
              <a:t>FIN308 金融经济学</a:t>
            </a:r>
            <a:endParaRPr lang="zh-SG" altLang="en-US"/>
          </a:p>
        </p:txBody>
      </p:sp>
      <p:sp>
        <p:nvSpPr>
          <p:cNvPr id="5" name="灯片编号占位符 4"/>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a:blip r:embed="rId2"/>
          <a:stretch>
            <a:fillRect/>
          </a:stretch>
        </p:blipFill>
        <p:spPr>
          <a:xfrm>
            <a:off x="1968404" y="-18363"/>
            <a:ext cx="10328299" cy="6894726"/>
          </a:xfrm>
          <a:prstGeom prst="rect">
            <a:avLst/>
          </a:prstGeom>
        </p:spPr>
      </p:pic>
      <p:sp>
        <p:nvSpPr>
          <p:cNvPr id="8" name="弦形 7"/>
          <p:cNvSpPr/>
          <p:nvPr userDrawn="1"/>
        </p:nvSpPr>
        <p:spPr>
          <a:xfrm rot="12134382">
            <a:off x="-2659628" y="-1705216"/>
            <a:ext cx="10440636" cy="1026843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9" name="弦形 8"/>
          <p:cNvSpPr/>
          <p:nvPr userDrawn="1"/>
        </p:nvSpPr>
        <p:spPr>
          <a:xfrm rot="12134382">
            <a:off x="-2537170" y="-1897056"/>
            <a:ext cx="10756555" cy="10725519"/>
          </a:xfrm>
          <a:prstGeom prst="chor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838" y="2578564"/>
            <a:ext cx="2657611" cy="1700871"/>
          </a:xfrm>
          <a:prstGeom prst="rect">
            <a:avLst/>
          </a:prstGeom>
        </p:spPr>
      </p:pic>
    </p:spTree>
  </p:cSld>
  <p:clrMapOvr>
    <a:masterClrMapping/>
  </p:clrMapOvr>
  <p:transition spd="slow"/>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a:t>2020-5-15</a:t>
            </a:r>
            <a:endParaRPr lang="zh-SG" altLang="en-US"/>
          </a:p>
        </p:txBody>
      </p:sp>
      <p:sp>
        <p:nvSpPr>
          <p:cNvPr id="3" name="页脚占位符 2"/>
          <p:cNvSpPr>
            <a:spLocks noGrp="1"/>
          </p:cNvSpPr>
          <p:nvPr>
            <p:ph type="ftr" sz="quarter" idx="11"/>
          </p:nvPr>
        </p:nvSpPr>
        <p:spPr/>
        <p:txBody>
          <a:bodyPr/>
          <a:lstStyle/>
          <a:p>
            <a:r>
              <a:rPr lang="zh-SG" altLang="en-US"/>
              <a:t>FIN308 金融经济学</a:t>
            </a:r>
            <a:endParaRPr lang="zh-SG" altLang="en-US"/>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9" name="矩形 8"/>
          <p:cNvSpPr/>
          <p:nvPr userDrawn="1"/>
        </p:nvSpPr>
        <p:spPr>
          <a:xfrm>
            <a:off x="0" y="6582284"/>
            <a:ext cx="12192000" cy="2757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0" name="矩形 9"/>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zh-CN" altLang="en-US"/>
              <a:t>2020-5-15</a:t>
            </a:r>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SG" altLang="en-US"/>
              <a:t>FIN308 金融经济学</a:t>
            </a:r>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EF82E-59C6-4EB1-9FDA-A1CD8B3E63C7}"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74650" y="3573087"/>
            <a:ext cx="6742828" cy="1"/>
          </a:xfrm>
          <a:prstGeom prst="line">
            <a:avLst/>
          </a:prstGeom>
          <a:ln w="28575">
            <a:solidFill>
              <a:srgbClr val="3887B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3525" y="1412240"/>
            <a:ext cx="7707630" cy="2799715"/>
          </a:xfrm>
          <a:prstGeom prst="rect">
            <a:avLst/>
          </a:prstGeom>
          <a:noFill/>
        </p:spPr>
        <p:txBody>
          <a:bodyPr wrap="square" rtlCol="0">
            <a:spAutoFit/>
          </a:bodyPr>
          <a:lstStyle/>
          <a:p>
            <a:pPr algn="ctr"/>
            <a:r>
              <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Scramble and Descramble &amp;Detection Procedure of STBC</a:t>
            </a:r>
            <a:endParaRPr lang="zh-CN" altLang="en-US" sz="4400" b="1" dirty="0">
              <a:solidFill>
                <a:srgbClr val="28B5B2"/>
              </a:solidFill>
              <a:latin typeface="Calibri" panose="020F0502020204030204" charset="0"/>
            </a:endParaRPr>
          </a:p>
          <a:p>
            <a:pPr algn="ctr"/>
            <a:endPar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2" name="文本框 1"/>
          <p:cNvSpPr txBox="1"/>
          <p:nvPr/>
        </p:nvSpPr>
        <p:spPr>
          <a:xfrm>
            <a:off x="1559253" y="4005193"/>
            <a:ext cx="7022033" cy="583565"/>
          </a:xfrm>
          <a:prstGeom prst="rect">
            <a:avLst/>
          </a:prstGeom>
          <a:noFill/>
        </p:spPr>
        <p:txBody>
          <a:bodyPr wrap="square" rtlCol="0">
            <a:spAutoFit/>
          </a:bodyPr>
          <a:p>
            <a:pPr algn="l"/>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Presenter</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11911303 </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吉辰卿</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  </a:t>
            </a:r>
            <a:endPar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343660" y="908685"/>
            <a:ext cx="6289040" cy="706755"/>
          </a:xfrm>
          <a:prstGeom prst="rect">
            <a:avLst/>
          </a:prstGeom>
          <a:noFill/>
        </p:spPr>
        <p:txBody>
          <a:bodyPr wrap="square" rtlCol="0">
            <a:spAutoFit/>
          </a:bodyPr>
          <a:p>
            <a:r>
              <a:rPr lang="zh-CN" altLang="en-US" sz="2000" b="1"/>
              <a:t>现在，我们来看看加扰后与解扰后的输入数据分别变成了</a:t>
            </a:r>
            <a:r>
              <a:rPr lang="zh-CN" altLang="en-US" sz="2000" b="1"/>
              <a:t>什么：</a:t>
            </a:r>
            <a:endParaRPr lang="zh-CN" altLang="en-US"/>
          </a:p>
        </p:txBody>
      </p:sp>
      <p:sp>
        <p:nvSpPr>
          <p:cNvPr id="17" name="文本框 16"/>
          <p:cNvSpPr txBox="1"/>
          <p:nvPr/>
        </p:nvSpPr>
        <p:spPr>
          <a:xfrm>
            <a:off x="1343660" y="1595120"/>
            <a:ext cx="9827260" cy="4399915"/>
          </a:xfrm>
          <a:prstGeom prst="rect">
            <a:avLst/>
          </a:prstGeom>
          <a:noFill/>
        </p:spPr>
        <p:txBody>
          <a:bodyPr wrap="square" rtlCol="0">
            <a:spAutoFit/>
          </a:bodyPr>
          <a:p>
            <a:r>
              <a:rPr lang="zh-CN" altLang="en-US" sz="2000" b="1"/>
              <a:t>因为我们最终生成的</a:t>
            </a:r>
            <a:r>
              <a:rPr lang="en-US" altLang="zh-CN" sz="2000" b="1"/>
              <a:t>8bit</a:t>
            </a:r>
            <a:r>
              <a:rPr lang="zh-CN" altLang="en-US" sz="2000" b="1"/>
              <a:t>的扰码为： </a:t>
            </a:r>
            <a:r>
              <a:rPr lang="en-US" altLang="zh-CN" sz="2000" b="1"/>
              <a:t>0 0 0 0 1 1 1 0</a:t>
            </a:r>
            <a:r>
              <a:rPr lang="zh-CN" altLang="en-US" sz="2000" b="1"/>
              <a:t>，假设我们输入的</a:t>
            </a:r>
            <a:r>
              <a:rPr lang="en-US" altLang="zh-CN" sz="2000" b="1"/>
              <a:t>8bit</a:t>
            </a:r>
            <a:r>
              <a:rPr lang="zh-CN" altLang="en-US" sz="2000" b="1"/>
              <a:t>的数据为：</a:t>
            </a:r>
            <a:r>
              <a:rPr lang="en-US" altLang="zh-CN" sz="2000" b="1"/>
              <a:t>1 1 1 1 1 1 1 1</a:t>
            </a:r>
            <a:r>
              <a:rPr lang="zh-CN" altLang="en-US" sz="2000" b="1"/>
              <a:t>。对这两个数据进行逻辑异或运算，我们可以得到加扰后的数据</a:t>
            </a:r>
            <a:r>
              <a:rPr lang="zh-CN" altLang="en-US" sz="2000" b="1"/>
              <a:t>为：</a:t>
            </a:r>
            <a:endParaRPr lang="zh-CN" altLang="en-US" sz="2000" b="1"/>
          </a:p>
          <a:p>
            <a:endParaRPr lang="zh-CN" altLang="en-US" sz="2000" b="1"/>
          </a:p>
          <a:p>
            <a:r>
              <a:rPr lang="en-US" altLang="zh-CN" sz="2000" b="1"/>
              <a:t>0 0 0 0 1 1 1 0   ⊕1 1 1 1 1 1 1 1  = 1 1 1 1 0 0 0 1</a:t>
            </a:r>
            <a:endParaRPr lang="en-US" altLang="zh-CN" sz="2000" b="1"/>
          </a:p>
          <a:p>
            <a:endParaRPr lang="en-US" altLang="zh-CN" sz="2000" b="1"/>
          </a:p>
          <a:p>
            <a:r>
              <a:rPr lang="zh-CN" altLang="en-US" sz="2000" b="1"/>
              <a:t>即加扰后的数据变成了：</a:t>
            </a:r>
            <a:r>
              <a:rPr lang="en-US" altLang="zh-CN" sz="2000" b="1"/>
              <a:t>1 1 1 1 0 0 0 1</a:t>
            </a:r>
            <a:endParaRPr lang="en-US" altLang="zh-CN" sz="2000" b="1"/>
          </a:p>
          <a:p>
            <a:endParaRPr lang="en-US" altLang="zh-CN" sz="2000" b="1"/>
          </a:p>
          <a:p>
            <a:r>
              <a:rPr lang="zh-CN" altLang="en-US" sz="2000" b="1"/>
              <a:t>解扰我们刚刚说了和加扰的操作是一模一样的，就是加扰后的数据与我们刚刚得到的扰码：</a:t>
            </a:r>
            <a:r>
              <a:rPr lang="en-US" altLang="zh-CN" sz="2000" b="1"/>
              <a:t>0 0 0 0 1 1 1 0</a:t>
            </a:r>
            <a:r>
              <a:rPr lang="zh-CN" altLang="en-US" sz="2000" b="1"/>
              <a:t>进行逻辑异或运算。因此，我们可以计算出解扰后的</a:t>
            </a:r>
            <a:r>
              <a:rPr lang="zh-CN" altLang="en-US" sz="2000" b="1"/>
              <a:t>数据为：</a:t>
            </a:r>
            <a:endParaRPr lang="zh-CN" altLang="en-US" sz="2000" b="1"/>
          </a:p>
          <a:p>
            <a:endParaRPr lang="zh-CN" altLang="en-US" sz="2000" b="1"/>
          </a:p>
          <a:p>
            <a:r>
              <a:rPr lang="en-US" altLang="zh-CN" sz="2000" b="1">
                <a:sym typeface="+mn-ea"/>
              </a:rPr>
              <a:t>0 0 0 0 1 1 1 0   ⊕1 1 1 1 0 0 0 1  = 1 1 1 1 1 1 1 1</a:t>
            </a:r>
            <a:endParaRPr lang="en-US" altLang="zh-CN" sz="2000" b="1">
              <a:sym typeface="+mn-ea"/>
            </a:endParaRPr>
          </a:p>
          <a:p>
            <a:endParaRPr lang="zh-CN" altLang="en-US" sz="2000" b="1"/>
          </a:p>
          <a:p>
            <a:r>
              <a:rPr lang="zh-CN" altLang="en-US" sz="2000" b="1"/>
              <a:t>可以看出，加扰后的数据则避免了输入数据全是</a:t>
            </a:r>
            <a:r>
              <a:rPr lang="en-US" altLang="zh-CN" sz="2000" b="1"/>
              <a:t>1</a:t>
            </a:r>
            <a:r>
              <a:rPr lang="zh-CN" altLang="en-US" sz="2000" b="1"/>
              <a:t>或者全是</a:t>
            </a:r>
            <a:r>
              <a:rPr lang="en-US" altLang="zh-CN" sz="2000" b="1"/>
              <a:t>0</a:t>
            </a:r>
            <a:r>
              <a:rPr lang="zh-CN" altLang="en-US" sz="2000" b="1"/>
              <a:t>，而</a:t>
            </a:r>
            <a:r>
              <a:rPr lang="zh-CN" altLang="en-US" sz="2000" b="1">
                <a:sym typeface="+mn-ea"/>
              </a:rPr>
              <a:t>解扰后的数据与原输入数据完全相同。</a:t>
            </a:r>
            <a:endParaRPr lang="en-US" altLang="zh-CN" sz="2000" b="1"/>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706755"/>
          </a:xfrm>
          <a:prstGeom prst="rect">
            <a:avLst/>
          </a:prstGeom>
          <a:noFill/>
        </p:spPr>
        <p:txBody>
          <a:bodyPr wrap="square" rtlCol="0">
            <a:spAutoFit/>
          </a:bodyPr>
          <a:p>
            <a:r>
              <a:rPr lang="zh-CN" altLang="en-US" sz="2000" b="1"/>
              <a:t>现在，我们利用</a:t>
            </a:r>
            <a:r>
              <a:rPr lang="en-US" altLang="zh-CN" sz="2000" b="1"/>
              <a:t>MATLAB</a:t>
            </a:r>
            <a:r>
              <a:rPr lang="zh-CN" altLang="en-US" sz="2000" b="1"/>
              <a:t>自带的</a:t>
            </a:r>
            <a:r>
              <a:rPr lang="en-US" altLang="zh-CN" sz="2000" b="1"/>
              <a:t>Wlan Toolbox</a:t>
            </a:r>
            <a:r>
              <a:rPr lang="zh-CN" altLang="en-US" sz="2000" b="1"/>
              <a:t>工具包中的加扰与解扰的函数对我们上面所有的理论分析进行验证，代码</a:t>
            </a:r>
            <a:r>
              <a:rPr lang="zh-CN" altLang="en-US" sz="2000" b="1"/>
              <a:t>如下：</a:t>
            </a:r>
            <a:endParaRPr lang="zh-CN" altLang="en-US"/>
          </a:p>
        </p:txBody>
      </p:sp>
      <p:pic>
        <p:nvPicPr>
          <p:cNvPr id="3" name="图片 2" descr="20220321121938"/>
          <p:cNvPicPr>
            <a:picLocks noChangeAspect="1"/>
          </p:cNvPicPr>
          <p:nvPr/>
        </p:nvPicPr>
        <p:blipFill>
          <a:blip r:embed="rId1"/>
          <a:stretch>
            <a:fillRect/>
          </a:stretch>
        </p:blipFill>
        <p:spPr>
          <a:xfrm>
            <a:off x="614680" y="1683385"/>
            <a:ext cx="6985000" cy="2007235"/>
          </a:xfrm>
          <a:prstGeom prst="rect">
            <a:avLst/>
          </a:prstGeom>
        </p:spPr>
      </p:pic>
      <p:pic>
        <p:nvPicPr>
          <p:cNvPr id="6" name="图片 5" descr="20220321122049"/>
          <p:cNvPicPr>
            <a:picLocks noChangeAspect="1"/>
          </p:cNvPicPr>
          <p:nvPr/>
        </p:nvPicPr>
        <p:blipFill>
          <a:blip r:embed="rId2"/>
          <a:stretch>
            <a:fillRect/>
          </a:stretch>
        </p:blipFill>
        <p:spPr>
          <a:xfrm>
            <a:off x="1991995" y="3968115"/>
            <a:ext cx="3286125" cy="2426335"/>
          </a:xfrm>
          <a:prstGeom prst="rect">
            <a:avLst/>
          </a:prstGeom>
        </p:spPr>
      </p:pic>
      <p:pic>
        <p:nvPicPr>
          <p:cNvPr id="7" name="图片 6" descr="20220321122057"/>
          <p:cNvPicPr>
            <a:picLocks noChangeAspect="1"/>
          </p:cNvPicPr>
          <p:nvPr/>
        </p:nvPicPr>
        <p:blipFill>
          <a:blip r:embed="rId3"/>
          <a:stretch>
            <a:fillRect/>
          </a:stretch>
        </p:blipFill>
        <p:spPr>
          <a:xfrm>
            <a:off x="5520055" y="3933190"/>
            <a:ext cx="3171825" cy="2447925"/>
          </a:xfrm>
          <a:prstGeom prst="rect">
            <a:avLst/>
          </a:prstGeom>
        </p:spPr>
      </p:pic>
      <p:sp>
        <p:nvSpPr>
          <p:cNvPr id="13" name="文本框 12"/>
          <p:cNvSpPr txBox="1"/>
          <p:nvPr/>
        </p:nvSpPr>
        <p:spPr>
          <a:xfrm>
            <a:off x="407670" y="4059555"/>
            <a:ext cx="1201420" cy="398780"/>
          </a:xfrm>
          <a:prstGeom prst="rect">
            <a:avLst/>
          </a:prstGeom>
          <a:noFill/>
        </p:spPr>
        <p:txBody>
          <a:bodyPr wrap="square" rtlCol="0">
            <a:spAutoFit/>
          </a:bodyPr>
          <a:p>
            <a:r>
              <a:rPr lang="zh-CN" altLang="en-US" sz="2000" b="1"/>
              <a:t>结果如下：</a:t>
            </a:r>
            <a:endParaRPr lang="zh-CN" altLang="en-US"/>
          </a:p>
        </p:txBody>
      </p:sp>
      <p:sp>
        <p:nvSpPr>
          <p:cNvPr id="15" name="文本框 14"/>
          <p:cNvSpPr txBox="1"/>
          <p:nvPr/>
        </p:nvSpPr>
        <p:spPr>
          <a:xfrm>
            <a:off x="7968615" y="3968115"/>
            <a:ext cx="3897630" cy="1322070"/>
          </a:xfrm>
          <a:prstGeom prst="rect">
            <a:avLst/>
          </a:prstGeom>
          <a:noFill/>
        </p:spPr>
        <p:txBody>
          <a:bodyPr wrap="square" rtlCol="0">
            <a:spAutoFit/>
          </a:bodyPr>
          <a:p>
            <a:r>
              <a:rPr lang="zh-CN" altLang="en-US" sz="2000" b="1"/>
              <a:t>可以看出，我们输出的加扰后与解扰后的序列与我们刚刚理论分析的序列完全一致。至此，我们便理解了加扰与解扰的工作原理。</a:t>
            </a:r>
            <a:endParaRPr lang="zh-CN" altLang="en-US" sz="2000" b="1"/>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1014730"/>
          </a:xfrm>
          <a:prstGeom prst="rect">
            <a:avLst/>
          </a:prstGeom>
          <a:noFill/>
        </p:spPr>
        <p:txBody>
          <a:bodyPr wrap="square" rtlCol="0">
            <a:spAutoFit/>
          </a:bodyPr>
          <a:p>
            <a:r>
              <a:rPr lang="zh-CN" altLang="en-US" sz="2000" b="1"/>
              <a:t>现在，将输入的数据序列的位数增加到了</a:t>
            </a:r>
            <a:r>
              <a:rPr lang="en-US" altLang="zh-CN" sz="2000" b="1"/>
              <a:t>2000</a:t>
            </a:r>
            <a:r>
              <a:rPr lang="zh-CN" altLang="en-US" sz="2000" b="1"/>
              <a:t>，来看看扰码器加扰与解扰的工作性能，代码</a:t>
            </a:r>
            <a:r>
              <a:rPr lang="zh-CN" altLang="en-US" sz="2000" b="1"/>
              <a:t>如下：</a:t>
            </a:r>
            <a:endParaRPr lang="zh-CN" altLang="en-US" sz="2000" b="1"/>
          </a:p>
          <a:p>
            <a:endParaRPr lang="zh-CN" altLang="en-US" sz="2000" b="1"/>
          </a:p>
        </p:txBody>
      </p:sp>
      <p:pic>
        <p:nvPicPr>
          <p:cNvPr id="3" name="图片 2" descr="20220321142203"/>
          <p:cNvPicPr>
            <a:picLocks noChangeAspect="1"/>
          </p:cNvPicPr>
          <p:nvPr/>
        </p:nvPicPr>
        <p:blipFill>
          <a:blip r:embed="rId1"/>
          <a:stretch>
            <a:fillRect/>
          </a:stretch>
        </p:blipFill>
        <p:spPr>
          <a:xfrm>
            <a:off x="983615" y="1845310"/>
            <a:ext cx="5607050" cy="3990975"/>
          </a:xfrm>
          <a:prstGeom prst="rect">
            <a:avLst/>
          </a:prstGeom>
        </p:spPr>
      </p:pic>
      <p:pic>
        <p:nvPicPr>
          <p:cNvPr id="6" name="图片 5" descr="20220321142224"/>
          <p:cNvPicPr>
            <a:picLocks noChangeAspect="1"/>
          </p:cNvPicPr>
          <p:nvPr/>
        </p:nvPicPr>
        <p:blipFill>
          <a:blip r:embed="rId2"/>
          <a:stretch>
            <a:fillRect/>
          </a:stretch>
        </p:blipFill>
        <p:spPr>
          <a:xfrm>
            <a:off x="6672580" y="1845310"/>
            <a:ext cx="4546600" cy="3659505"/>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706755"/>
          </a:xfrm>
          <a:prstGeom prst="rect">
            <a:avLst/>
          </a:prstGeom>
          <a:noFill/>
        </p:spPr>
        <p:txBody>
          <a:bodyPr wrap="square" rtlCol="0">
            <a:spAutoFit/>
          </a:bodyPr>
          <a:p>
            <a:r>
              <a:rPr lang="zh-CN" altLang="en-US" sz="2000" b="1"/>
              <a:t>上述代码的运行结果</a:t>
            </a:r>
            <a:r>
              <a:rPr lang="zh-CN" altLang="en-US" sz="2000" b="1"/>
              <a:t>如下：</a:t>
            </a:r>
            <a:endParaRPr lang="zh-CN" altLang="en-US" sz="2000" b="1"/>
          </a:p>
          <a:p>
            <a:endParaRPr lang="zh-CN" altLang="en-US" sz="2000" b="1"/>
          </a:p>
        </p:txBody>
      </p:sp>
      <p:sp>
        <p:nvSpPr>
          <p:cNvPr id="6" name="文本框 5"/>
          <p:cNvSpPr txBox="1"/>
          <p:nvPr/>
        </p:nvSpPr>
        <p:spPr>
          <a:xfrm>
            <a:off x="5520055" y="6165215"/>
            <a:ext cx="3807460" cy="398780"/>
          </a:xfrm>
          <a:prstGeom prst="rect">
            <a:avLst/>
          </a:prstGeom>
          <a:noFill/>
        </p:spPr>
        <p:txBody>
          <a:bodyPr wrap="square" rtlCol="0">
            <a:spAutoFit/>
          </a:bodyPr>
          <a:p>
            <a:r>
              <a:rPr lang="zh-CN" altLang="en-US" sz="2000" b="1"/>
              <a:t>输入数据</a:t>
            </a:r>
            <a:endParaRPr lang="zh-CN" altLang="en-US"/>
          </a:p>
        </p:txBody>
      </p:sp>
      <p:pic>
        <p:nvPicPr>
          <p:cNvPr id="7" name="图片 6" descr="20220321141804"/>
          <p:cNvPicPr>
            <a:picLocks noChangeAspect="1"/>
          </p:cNvPicPr>
          <p:nvPr/>
        </p:nvPicPr>
        <p:blipFill>
          <a:blip r:embed="rId1"/>
          <a:stretch>
            <a:fillRect/>
          </a:stretch>
        </p:blipFill>
        <p:spPr>
          <a:xfrm>
            <a:off x="911860" y="1412240"/>
            <a:ext cx="10744835" cy="4730115"/>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706755"/>
          </a:xfrm>
          <a:prstGeom prst="rect">
            <a:avLst/>
          </a:prstGeom>
          <a:noFill/>
        </p:spPr>
        <p:txBody>
          <a:bodyPr wrap="square" rtlCol="0">
            <a:spAutoFit/>
          </a:bodyPr>
          <a:p>
            <a:r>
              <a:rPr lang="zh-CN" altLang="en-US" sz="2000" b="1"/>
              <a:t>上述代码的运行结果</a:t>
            </a:r>
            <a:r>
              <a:rPr lang="zh-CN" altLang="en-US" sz="2000" b="1"/>
              <a:t>如下：</a:t>
            </a:r>
            <a:endParaRPr lang="zh-CN" altLang="en-US" sz="2000" b="1"/>
          </a:p>
          <a:p>
            <a:endParaRPr lang="zh-CN" altLang="en-US" sz="2000" b="1"/>
          </a:p>
        </p:txBody>
      </p:sp>
      <p:sp>
        <p:nvSpPr>
          <p:cNvPr id="6" name="文本框 5"/>
          <p:cNvSpPr txBox="1"/>
          <p:nvPr/>
        </p:nvSpPr>
        <p:spPr>
          <a:xfrm>
            <a:off x="4799965" y="6165215"/>
            <a:ext cx="3807460" cy="398780"/>
          </a:xfrm>
          <a:prstGeom prst="rect">
            <a:avLst/>
          </a:prstGeom>
          <a:noFill/>
        </p:spPr>
        <p:txBody>
          <a:bodyPr wrap="square" rtlCol="0">
            <a:spAutoFit/>
          </a:bodyPr>
          <a:p>
            <a:r>
              <a:rPr lang="zh-CN" altLang="en-US" sz="2000" b="1"/>
              <a:t>加扰后的</a:t>
            </a:r>
            <a:r>
              <a:rPr lang="zh-CN" altLang="en-US" sz="2000" b="1"/>
              <a:t>输入数据</a:t>
            </a:r>
            <a:endParaRPr lang="zh-CN" altLang="en-US"/>
          </a:p>
        </p:txBody>
      </p:sp>
      <p:pic>
        <p:nvPicPr>
          <p:cNvPr id="13" name="图片 12" descr="20220321142007"/>
          <p:cNvPicPr>
            <a:picLocks noChangeAspect="1"/>
          </p:cNvPicPr>
          <p:nvPr/>
        </p:nvPicPr>
        <p:blipFill>
          <a:blip r:embed="rId1"/>
          <a:stretch>
            <a:fillRect/>
          </a:stretch>
        </p:blipFill>
        <p:spPr>
          <a:xfrm>
            <a:off x="551815" y="1412240"/>
            <a:ext cx="11468735" cy="4766945"/>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706755"/>
          </a:xfrm>
          <a:prstGeom prst="rect">
            <a:avLst/>
          </a:prstGeom>
          <a:noFill/>
        </p:spPr>
        <p:txBody>
          <a:bodyPr wrap="square" rtlCol="0">
            <a:spAutoFit/>
          </a:bodyPr>
          <a:p>
            <a:r>
              <a:rPr lang="zh-CN" altLang="en-US" sz="2000" b="1"/>
              <a:t>上述代码的运行结果</a:t>
            </a:r>
            <a:r>
              <a:rPr lang="zh-CN" altLang="en-US" sz="2000" b="1"/>
              <a:t>如下：</a:t>
            </a:r>
            <a:endParaRPr lang="zh-CN" altLang="en-US" sz="2000" b="1"/>
          </a:p>
          <a:p>
            <a:endParaRPr lang="zh-CN" altLang="en-US" sz="2000" b="1"/>
          </a:p>
        </p:txBody>
      </p:sp>
      <p:sp>
        <p:nvSpPr>
          <p:cNvPr id="6" name="文本框 5"/>
          <p:cNvSpPr txBox="1"/>
          <p:nvPr/>
        </p:nvSpPr>
        <p:spPr>
          <a:xfrm>
            <a:off x="4944110" y="6165215"/>
            <a:ext cx="3807460" cy="398780"/>
          </a:xfrm>
          <a:prstGeom prst="rect">
            <a:avLst/>
          </a:prstGeom>
          <a:noFill/>
        </p:spPr>
        <p:txBody>
          <a:bodyPr wrap="square" rtlCol="0">
            <a:spAutoFit/>
          </a:bodyPr>
          <a:p>
            <a:r>
              <a:rPr lang="zh-CN" altLang="en-US" sz="2000" b="1"/>
              <a:t>解扰后的</a:t>
            </a:r>
            <a:r>
              <a:rPr lang="zh-CN" altLang="en-US" sz="2000" b="1"/>
              <a:t>恢复数据</a:t>
            </a:r>
            <a:endParaRPr lang="zh-CN" altLang="en-US"/>
          </a:p>
        </p:txBody>
      </p:sp>
      <p:pic>
        <p:nvPicPr>
          <p:cNvPr id="13" name="图片 12" descr="20220321142046"/>
          <p:cNvPicPr>
            <a:picLocks noChangeAspect="1"/>
          </p:cNvPicPr>
          <p:nvPr/>
        </p:nvPicPr>
        <p:blipFill>
          <a:blip r:embed="rId1"/>
          <a:stretch>
            <a:fillRect/>
          </a:stretch>
        </p:blipFill>
        <p:spPr>
          <a:xfrm>
            <a:off x="911860" y="1340485"/>
            <a:ext cx="11090910" cy="4772025"/>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706755"/>
          </a:xfrm>
          <a:prstGeom prst="rect">
            <a:avLst/>
          </a:prstGeom>
          <a:noFill/>
        </p:spPr>
        <p:txBody>
          <a:bodyPr wrap="square" rtlCol="0">
            <a:spAutoFit/>
          </a:bodyPr>
          <a:p>
            <a:r>
              <a:rPr lang="zh-CN" altLang="en-US" sz="2000" b="1"/>
              <a:t>上述代码的运行结果</a:t>
            </a:r>
            <a:r>
              <a:rPr lang="zh-CN" altLang="en-US" sz="2000" b="1"/>
              <a:t>如下：</a:t>
            </a:r>
            <a:endParaRPr lang="zh-CN" altLang="en-US" sz="2000" b="1"/>
          </a:p>
          <a:p>
            <a:endParaRPr lang="zh-CN" altLang="en-US" sz="2000" b="1"/>
          </a:p>
        </p:txBody>
      </p:sp>
      <p:pic>
        <p:nvPicPr>
          <p:cNvPr id="3" name="图片 2" descr="20220321143817"/>
          <p:cNvPicPr>
            <a:picLocks noChangeAspect="1"/>
          </p:cNvPicPr>
          <p:nvPr/>
        </p:nvPicPr>
        <p:blipFill>
          <a:blip r:embed="rId1"/>
          <a:stretch>
            <a:fillRect/>
          </a:stretch>
        </p:blipFill>
        <p:spPr>
          <a:xfrm>
            <a:off x="839470" y="1557020"/>
            <a:ext cx="5024755" cy="1835150"/>
          </a:xfrm>
          <a:prstGeom prst="rect">
            <a:avLst/>
          </a:prstGeom>
        </p:spPr>
      </p:pic>
      <p:sp>
        <p:nvSpPr>
          <p:cNvPr id="7" name="文本框 6"/>
          <p:cNvSpPr txBox="1"/>
          <p:nvPr/>
        </p:nvSpPr>
        <p:spPr>
          <a:xfrm>
            <a:off x="1056005" y="3717290"/>
            <a:ext cx="10095230" cy="2553335"/>
          </a:xfrm>
          <a:prstGeom prst="rect">
            <a:avLst/>
          </a:prstGeom>
          <a:noFill/>
        </p:spPr>
        <p:txBody>
          <a:bodyPr wrap="square" rtlCol="0">
            <a:spAutoFit/>
          </a:bodyPr>
          <a:p>
            <a:r>
              <a:rPr lang="en-US" altLang="zh-CN" sz="2000" b="1"/>
              <a:t>       </a:t>
            </a:r>
            <a:r>
              <a:rPr lang="zh-CN" altLang="en-US" sz="2000" b="1"/>
              <a:t>通过输出的图像我们可以看出，扰码器在对全为</a:t>
            </a:r>
            <a:r>
              <a:rPr lang="en-US" altLang="zh-CN" sz="2000" b="1"/>
              <a:t>1</a:t>
            </a:r>
            <a:r>
              <a:rPr lang="zh-CN" altLang="en-US" sz="2000" b="1"/>
              <a:t>的数据进行加扰后的数据中一半左右的</a:t>
            </a:r>
            <a:r>
              <a:rPr lang="en-US" altLang="zh-CN" sz="2000" b="1"/>
              <a:t>1</a:t>
            </a:r>
            <a:r>
              <a:rPr lang="zh-CN" altLang="en-US" sz="2000" b="1"/>
              <a:t>变成了</a:t>
            </a:r>
            <a:r>
              <a:rPr lang="en-US" altLang="zh-CN" sz="2000" b="1"/>
              <a:t>0</a:t>
            </a:r>
            <a:r>
              <a:rPr lang="zh-CN" altLang="en-US" sz="2000" b="1"/>
              <a:t>，且这些</a:t>
            </a:r>
            <a:r>
              <a:rPr lang="en-US" altLang="zh-CN" sz="2000" b="1"/>
              <a:t>0</a:t>
            </a:r>
            <a:r>
              <a:rPr lang="zh-CN" altLang="en-US" sz="2000" b="1"/>
              <a:t>近似均匀插入到</a:t>
            </a:r>
            <a:r>
              <a:rPr lang="en-US" altLang="zh-CN" sz="2000" b="1"/>
              <a:t>1</a:t>
            </a:r>
            <a:r>
              <a:rPr lang="zh-CN" altLang="en-US" sz="2000" b="1"/>
              <a:t>之中。同时，解扰后的数据又恢复到了最初全为</a:t>
            </a:r>
            <a:r>
              <a:rPr lang="en-US" altLang="zh-CN" sz="2000" b="1"/>
              <a:t>1</a:t>
            </a:r>
            <a:r>
              <a:rPr lang="zh-CN" altLang="en-US" sz="2000" b="1"/>
              <a:t>的状态，这与我们的理论分析完全</a:t>
            </a:r>
            <a:r>
              <a:rPr lang="zh-CN" altLang="en-US" sz="2000" b="1"/>
              <a:t>吻合。</a:t>
            </a:r>
            <a:endParaRPr lang="zh-CN" altLang="en-US" sz="2000" b="1"/>
          </a:p>
          <a:p>
            <a:endParaRPr lang="zh-CN" altLang="en-US" sz="2000" b="1"/>
          </a:p>
          <a:p>
            <a:r>
              <a:rPr lang="en-US" altLang="zh-CN" sz="2000" b="1"/>
              <a:t>         </a:t>
            </a:r>
            <a:r>
              <a:rPr lang="zh-CN" altLang="en-US" sz="2000" b="1"/>
              <a:t>为了更加直观</a:t>
            </a:r>
            <a:r>
              <a:rPr lang="zh-CN" altLang="en-US" sz="2000" b="1"/>
              <a:t>地反应扰码器加扰的性能，我们在上述程序中定义了一个</a:t>
            </a:r>
            <a:r>
              <a:rPr lang="en-US" altLang="zh-CN" sz="2000" b="1"/>
              <a:t>prob</a:t>
            </a:r>
            <a:r>
              <a:rPr lang="zh-CN" altLang="en-US" sz="2000" b="1"/>
              <a:t>变量，反映了扰码器在加扰全为</a:t>
            </a:r>
            <a:r>
              <a:rPr lang="en-US" altLang="zh-CN" sz="2000" b="1"/>
              <a:t>1</a:t>
            </a:r>
            <a:r>
              <a:rPr lang="zh-CN" altLang="en-US" sz="2000" b="1"/>
              <a:t>的数据，所得到的加扰后的数据中出现</a:t>
            </a:r>
            <a:r>
              <a:rPr lang="en-US" altLang="zh-CN" sz="2000" b="1"/>
              <a:t>0</a:t>
            </a:r>
            <a:r>
              <a:rPr lang="zh-CN" altLang="en-US" sz="2000" b="1"/>
              <a:t>的比例。我们通过上述结果看到出现</a:t>
            </a:r>
            <a:r>
              <a:rPr lang="en-US" altLang="zh-CN" sz="2000" b="1"/>
              <a:t>0</a:t>
            </a:r>
            <a:r>
              <a:rPr lang="zh-CN" altLang="en-US" sz="2000" b="1"/>
              <a:t>的比例大约在</a:t>
            </a:r>
            <a:r>
              <a:rPr lang="en-US" altLang="zh-CN" sz="2000" b="1"/>
              <a:t>50%</a:t>
            </a:r>
            <a:r>
              <a:rPr lang="zh-CN" altLang="en-US" sz="2000" b="1"/>
              <a:t>左右，也就是扰码器将输入数据一半的</a:t>
            </a:r>
            <a:r>
              <a:rPr lang="en-US" altLang="zh-CN" sz="2000" b="1"/>
              <a:t>1</a:t>
            </a:r>
            <a:r>
              <a:rPr lang="zh-CN" altLang="en-US" sz="2000" b="1"/>
              <a:t>变为了</a:t>
            </a:r>
            <a:r>
              <a:rPr lang="en-US" altLang="zh-CN" sz="2000" b="1"/>
              <a:t>0</a:t>
            </a:r>
            <a:r>
              <a:rPr lang="zh-CN" altLang="en-US" sz="2000" b="1"/>
              <a:t>，并将这些</a:t>
            </a:r>
            <a:r>
              <a:rPr lang="en-US" altLang="zh-CN" sz="2000" b="1"/>
              <a:t>0</a:t>
            </a:r>
            <a:r>
              <a:rPr lang="zh-CN" altLang="en-US" sz="2000" b="1"/>
              <a:t>均匀的插在</a:t>
            </a:r>
            <a:r>
              <a:rPr lang="en-US" altLang="zh-CN" sz="2000" b="1"/>
              <a:t>1</a:t>
            </a:r>
            <a:r>
              <a:rPr lang="zh-CN" altLang="en-US" sz="2000" b="1"/>
              <a:t>中间。上面的实验</a:t>
            </a:r>
            <a:r>
              <a:rPr lang="zh-CN" altLang="en-US" sz="2000" b="1"/>
              <a:t>结果很好地体现了扰码器的性能。</a:t>
            </a:r>
            <a:endParaRPr lang="zh-CN" altLang="en-US" sz="2000" b="1"/>
          </a:p>
        </p:txBody>
      </p:sp>
      <p:sp>
        <p:nvSpPr>
          <p:cNvPr id="6" name="文本框 5"/>
          <p:cNvSpPr txBox="1"/>
          <p:nvPr/>
        </p:nvSpPr>
        <p:spPr>
          <a:xfrm>
            <a:off x="5808345" y="2276475"/>
            <a:ext cx="6138545" cy="398780"/>
          </a:xfrm>
          <a:prstGeom prst="rect">
            <a:avLst/>
          </a:prstGeom>
          <a:noFill/>
        </p:spPr>
        <p:txBody>
          <a:bodyPr wrap="square" rtlCol="0">
            <a:spAutoFit/>
          </a:bodyPr>
          <a:p>
            <a:r>
              <a:rPr lang="zh-CN" altLang="en-US" sz="2000" b="1"/>
              <a:t>左图：加扰</a:t>
            </a:r>
            <a:r>
              <a:rPr lang="zh-CN" altLang="en-US" sz="2000" b="1"/>
              <a:t>的数据中，值为0的位占所有位中的比例</a:t>
            </a:r>
            <a:endParaRPr lang="zh-CN" altLang="en-US" sz="2000" b="1"/>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767715" y="908685"/>
            <a:ext cx="9707245" cy="3169285"/>
          </a:xfrm>
          <a:prstGeom prst="rect">
            <a:avLst/>
          </a:prstGeom>
          <a:noFill/>
        </p:spPr>
        <p:txBody>
          <a:bodyPr wrap="square" rtlCol="0">
            <a:spAutoFit/>
          </a:bodyPr>
          <a:p>
            <a:pPr algn="just"/>
            <a:r>
              <a:rPr lang="en-US" altLang="zh-CN" sz="2000" b="1"/>
              <a:t>         </a:t>
            </a:r>
            <a:r>
              <a:rPr lang="zh-CN" altLang="en-US" sz="2000" b="1"/>
              <a:t>由于上面的程序是建立在</a:t>
            </a:r>
            <a:r>
              <a:rPr lang="en-US" altLang="zh-CN" sz="2000" b="1"/>
              <a:t>Wlan Toolbox</a:t>
            </a:r>
            <a:r>
              <a:rPr lang="zh-CN" altLang="en-US" sz="2000" b="1"/>
              <a:t>中的函数下执行内，内部很多东西都被封装的很好，并没有直观的体现扰码器加扰与解扰的工作原理。因此，我们还自己编写了加扰与解扰程序，并和上面的到的实验结果进行了比较。在展示代码之前，还有一个东西需要我们</a:t>
            </a:r>
            <a:r>
              <a:rPr lang="zh-CN" altLang="en-US" sz="2000" b="1"/>
              <a:t>注意：</a:t>
            </a:r>
            <a:endParaRPr lang="zh-CN" altLang="en-US" sz="2000" b="1"/>
          </a:p>
          <a:p>
            <a:pPr algn="just"/>
            <a:endParaRPr lang="zh-CN" altLang="en-US" sz="2000" b="1"/>
          </a:p>
          <a:p>
            <a:pPr algn="just"/>
            <a:r>
              <a:rPr lang="en-US" altLang="zh-CN" sz="2000" b="1"/>
              <a:t>         </a:t>
            </a:r>
            <a:r>
              <a:rPr lang="zh-CN" altLang="en-US" sz="2000" b="1"/>
              <a:t>在上面有关扰码器的工作原理，我是这样写的：</a:t>
            </a:r>
            <a:r>
              <a:rPr lang="en-US" altLang="zh-CN" sz="2000" b="1"/>
              <a:t>“</a:t>
            </a:r>
            <a:r>
              <a:rPr lang="zh-CN" altLang="en-US" sz="2000" b="1">
                <a:sym typeface="+mn-ea"/>
              </a:rPr>
              <a:t>因此，每次进行逻辑异或运算之后，扰码器都会把运算结果送到输入端并开始拼接成扰码。当运算结果所组成的序列(扰码)的位数与输入数据的位数相等时，扰码器便对这两者进行逻辑异或运算进而得到加扰后的序列。</a:t>
            </a:r>
            <a:r>
              <a:rPr lang="en-US" altLang="zh-CN" sz="2000" b="1">
                <a:sym typeface="+mn-ea"/>
              </a:rPr>
              <a:t>”</a:t>
            </a:r>
            <a:r>
              <a:rPr lang="zh-CN" altLang="en-US" sz="2000" b="1">
                <a:sym typeface="+mn-ea"/>
              </a:rPr>
              <a:t>其实这样写是有点问题的，因为这样写忽略了一个细节，通过阅读</a:t>
            </a:r>
            <a:r>
              <a:rPr lang="en-US" altLang="zh-CN" sz="2000" b="1">
                <a:sym typeface="+mn-ea"/>
              </a:rPr>
              <a:t>IEEE 802.11</a:t>
            </a:r>
            <a:r>
              <a:rPr lang="zh-CN" altLang="en-US" sz="2000" b="1">
                <a:sym typeface="+mn-ea"/>
              </a:rPr>
              <a:t>标准的文档，里面有句话这样</a:t>
            </a:r>
            <a:r>
              <a:rPr lang="zh-CN" altLang="en-US" sz="2000" b="1">
                <a:sym typeface="+mn-ea"/>
              </a:rPr>
              <a:t>写到：</a:t>
            </a:r>
            <a:endParaRPr lang="zh-CN" altLang="en-US" sz="2000" b="1">
              <a:sym typeface="+mn-ea"/>
            </a:endParaRPr>
          </a:p>
        </p:txBody>
      </p:sp>
      <p:pic>
        <p:nvPicPr>
          <p:cNvPr id="6" name="图片 5" descr="20220321145639"/>
          <p:cNvPicPr>
            <a:picLocks noChangeAspect="1"/>
          </p:cNvPicPr>
          <p:nvPr/>
        </p:nvPicPr>
        <p:blipFill>
          <a:blip r:embed="rId1"/>
          <a:stretch>
            <a:fillRect/>
          </a:stretch>
        </p:blipFill>
        <p:spPr>
          <a:xfrm>
            <a:off x="1847850" y="4145915"/>
            <a:ext cx="7833995" cy="730250"/>
          </a:xfrm>
          <a:prstGeom prst="rect">
            <a:avLst/>
          </a:prstGeom>
        </p:spPr>
      </p:pic>
      <p:pic>
        <p:nvPicPr>
          <p:cNvPr id="13" name="图片 12" descr="20220321145710"/>
          <p:cNvPicPr>
            <a:picLocks noChangeAspect="1"/>
          </p:cNvPicPr>
          <p:nvPr/>
        </p:nvPicPr>
        <p:blipFill>
          <a:blip r:embed="rId2"/>
          <a:stretch>
            <a:fillRect/>
          </a:stretch>
        </p:blipFill>
        <p:spPr>
          <a:xfrm>
            <a:off x="1711960" y="5013325"/>
            <a:ext cx="8105775" cy="828675"/>
          </a:xfrm>
          <a:prstGeom prst="rect">
            <a:avLst/>
          </a:prstGeom>
        </p:spPr>
      </p:pic>
      <p:sp>
        <p:nvSpPr>
          <p:cNvPr id="17" name="矩形 16"/>
          <p:cNvSpPr/>
          <p:nvPr/>
        </p:nvSpPr>
        <p:spPr>
          <a:xfrm>
            <a:off x="1919605" y="4211320"/>
            <a:ext cx="7686040" cy="423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5" name="矩形 14"/>
          <p:cNvSpPr/>
          <p:nvPr/>
        </p:nvSpPr>
        <p:spPr>
          <a:xfrm>
            <a:off x="1919605" y="5418455"/>
            <a:ext cx="7686040" cy="423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87805" y="1125220"/>
            <a:ext cx="8804275" cy="3476625"/>
          </a:xfrm>
          <a:prstGeom prst="rect">
            <a:avLst/>
          </a:prstGeom>
          <a:noFill/>
        </p:spPr>
        <p:txBody>
          <a:bodyPr wrap="square" rtlCol="0">
            <a:spAutoFit/>
          </a:bodyPr>
          <a:p>
            <a:pPr algn="just"/>
            <a:r>
              <a:rPr lang="en-US" altLang="zh-CN" sz="2000" b="1"/>
              <a:t>         </a:t>
            </a:r>
            <a:r>
              <a:rPr lang="zh-CN" altLang="en-US" sz="2000" b="1"/>
              <a:t>这两段话的意思是扰码器产生的扰码序列长度是</a:t>
            </a:r>
            <a:r>
              <a:rPr lang="en-US" altLang="zh-CN" sz="2000" b="1"/>
              <a:t>127</a:t>
            </a:r>
            <a:r>
              <a:rPr lang="zh-CN" altLang="en-US" sz="2000" b="1"/>
              <a:t>，这又是怎么回事</a:t>
            </a:r>
            <a:r>
              <a:rPr lang="en-US" altLang="zh-CN" sz="2000" b="1"/>
              <a:t>? </a:t>
            </a:r>
            <a:r>
              <a:rPr lang="zh-CN" altLang="en-US" sz="2000" b="1"/>
              <a:t>其实，我们的思路是没有问题的，只不过是</a:t>
            </a:r>
            <a:r>
              <a:rPr lang="en-US" altLang="zh-CN" sz="2000" b="1"/>
              <a:t>IEEE 802.11</a:t>
            </a:r>
            <a:r>
              <a:rPr lang="zh-CN" altLang="en-US" sz="2000" b="1"/>
              <a:t>标准里面已经定死了扰码序列的长度。我们都知道，扰码的工作原理是每次循环移位后取最低位数据</a:t>
            </a:r>
            <a:r>
              <a:rPr lang="en-US" altLang="zh-CN" sz="2000" b="1"/>
              <a:t>(</a:t>
            </a:r>
            <a:r>
              <a:rPr lang="zh-CN" altLang="en-US" sz="2000" b="1"/>
              <a:t>即上一个序列的第</a:t>
            </a:r>
            <a:r>
              <a:rPr lang="en-US" altLang="zh-CN" sz="2000" b="1"/>
              <a:t>4</a:t>
            </a:r>
            <a:r>
              <a:rPr lang="zh-CN" altLang="en-US" sz="2000" b="1"/>
              <a:t>位与第</a:t>
            </a:r>
            <a:r>
              <a:rPr lang="en-US" altLang="zh-CN" sz="2000" b="1"/>
              <a:t>7</a:t>
            </a:r>
            <a:r>
              <a:rPr lang="zh-CN" altLang="en-US" sz="2000" b="1"/>
              <a:t>位做逻辑异或运算</a:t>
            </a:r>
            <a:r>
              <a:rPr lang="en-US" altLang="zh-CN" sz="2000" b="1"/>
              <a:t>)</a:t>
            </a:r>
            <a:r>
              <a:rPr lang="zh-CN" altLang="en-US" sz="2000" b="1"/>
              <a:t>作为我们生成扰码序列的</a:t>
            </a:r>
            <a:r>
              <a:rPr lang="en-US" altLang="zh-CN" sz="2000" b="1"/>
              <a:t>bit</a:t>
            </a:r>
            <a:r>
              <a:rPr lang="zh-CN" altLang="en-US" sz="2000" b="1"/>
              <a:t>位，由这些</a:t>
            </a:r>
            <a:r>
              <a:rPr lang="en-US" altLang="zh-CN" sz="2000" b="1"/>
              <a:t>bit</a:t>
            </a:r>
            <a:r>
              <a:rPr lang="zh-CN" altLang="en-US" sz="2000" b="1"/>
              <a:t>位按循环移位顺序进行排列构成了我们的扰码。因此，标准里说的其实就是我们最大只进行了</a:t>
            </a:r>
            <a:r>
              <a:rPr lang="en-US" altLang="zh-CN" sz="2000" b="1"/>
              <a:t>127</a:t>
            </a:r>
            <a:r>
              <a:rPr lang="zh-CN" altLang="en-US" sz="2000" b="1"/>
              <a:t>次循环移位，并将得到的</a:t>
            </a:r>
            <a:r>
              <a:rPr lang="en-US" altLang="zh-CN" sz="2000" b="1"/>
              <a:t>127</a:t>
            </a:r>
            <a:r>
              <a:rPr lang="zh-CN" altLang="en-US" sz="2000" b="1"/>
              <a:t>个最低位按照循环移位的顺序构成了我们的扰码序列。当我们的输入数据长度小于等于</a:t>
            </a:r>
            <a:r>
              <a:rPr lang="en-US" altLang="zh-CN" sz="2000" b="1"/>
              <a:t>127bit</a:t>
            </a:r>
            <a:r>
              <a:rPr lang="zh-CN" altLang="en-US" sz="2000" b="1"/>
              <a:t>的时候，加扰的时候直接和扰码相应的位数做逻辑异或运算即可</a:t>
            </a:r>
            <a:r>
              <a:rPr lang="en-US" altLang="zh-CN" sz="2000" b="1"/>
              <a:t>(</a:t>
            </a:r>
            <a:r>
              <a:rPr lang="zh-CN" altLang="en-US" sz="2000" b="1"/>
              <a:t>其他位就不参数运算了，溢出</a:t>
            </a:r>
            <a:r>
              <a:rPr lang="en-US" altLang="zh-CN" sz="2000" b="1"/>
              <a:t>)</a:t>
            </a:r>
            <a:r>
              <a:rPr lang="zh-CN" altLang="en-US" sz="2000" b="1"/>
              <a:t>。当数据长度大于</a:t>
            </a:r>
            <a:r>
              <a:rPr lang="en-US" altLang="zh-CN" sz="2000" b="1"/>
              <a:t>127bit</a:t>
            </a:r>
            <a:r>
              <a:rPr lang="zh-CN" altLang="en-US" sz="2000" b="1"/>
              <a:t>的时候，每</a:t>
            </a:r>
            <a:r>
              <a:rPr lang="en-US" altLang="zh-CN" sz="2000" b="1"/>
              <a:t>127bit</a:t>
            </a:r>
            <a:r>
              <a:rPr lang="zh-CN" altLang="en-US" sz="2000" b="1"/>
              <a:t>都用这个</a:t>
            </a:r>
            <a:r>
              <a:rPr lang="en-US" altLang="zh-CN" sz="2000" b="1"/>
              <a:t>127bit</a:t>
            </a:r>
            <a:r>
              <a:rPr lang="zh-CN" altLang="en-US" sz="2000" b="1"/>
              <a:t>扰码序列做逻辑异或运算。比如第</a:t>
            </a:r>
            <a:r>
              <a:rPr lang="en-US" altLang="zh-CN" sz="2000" b="1"/>
              <a:t>128bit</a:t>
            </a:r>
            <a:r>
              <a:rPr lang="zh-CN" altLang="en-US" sz="2000" b="1"/>
              <a:t>就重新和扰码序列的第</a:t>
            </a:r>
            <a:r>
              <a:rPr lang="en-US" altLang="zh-CN" sz="2000" b="1"/>
              <a:t>1</a:t>
            </a:r>
            <a:r>
              <a:rPr lang="zh-CN" altLang="en-US" sz="2000" b="1"/>
              <a:t>个</a:t>
            </a:r>
            <a:r>
              <a:rPr lang="en-US" altLang="zh-CN" sz="2000" b="1"/>
              <a:t>bit</a:t>
            </a:r>
            <a:r>
              <a:rPr lang="zh-CN" altLang="en-US" sz="2000" b="1"/>
              <a:t>位做逻辑异或运算，</a:t>
            </a:r>
            <a:r>
              <a:rPr lang="zh-CN" altLang="en-US" sz="2000" b="1"/>
              <a:t>以此类推。</a:t>
            </a:r>
            <a:endParaRPr lang="zh-CN" altLang="en-US" sz="2000" b="1"/>
          </a:p>
        </p:txBody>
      </p:sp>
      <p:pic>
        <p:nvPicPr>
          <p:cNvPr id="6" name="图片 5" descr="20220321145639"/>
          <p:cNvPicPr>
            <a:picLocks noChangeAspect="1"/>
          </p:cNvPicPr>
          <p:nvPr/>
        </p:nvPicPr>
        <p:blipFill>
          <a:blip r:embed="rId1"/>
          <a:stretch>
            <a:fillRect/>
          </a:stretch>
        </p:blipFill>
        <p:spPr>
          <a:xfrm>
            <a:off x="2063750" y="4653280"/>
            <a:ext cx="7833995" cy="730250"/>
          </a:xfrm>
          <a:prstGeom prst="rect">
            <a:avLst/>
          </a:prstGeom>
        </p:spPr>
      </p:pic>
      <p:pic>
        <p:nvPicPr>
          <p:cNvPr id="13" name="图片 12" descr="20220321145710"/>
          <p:cNvPicPr>
            <a:picLocks noChangeAspect="1"/>
          </p:cNvPicPr>
          <p:nvPr/>
        </p:nvPicPr>
        <p:blipFill>
          <a:blip r:embed="rId2"/>
          <a:stretch>
            <a:fillRect/>
          </a:stretch>
        </p:blipFill>
        <p:spPr>
          <a:xfrm>
            <a:off x="1927860" y="5434965"/>
            <a:ext cx="8105775" cy="828675"/>
          </a:xfrm>
          <a:prstGeom prst="rect">
            <a:avLst/>
          </a:prstGeom>
        </p:spPr>
      </p:pic>
      <p:sp>
        <p:nvSpPr>
          <p:cNvPr id="15" name="矩形 14"/>
          <p:cNvSpPr/>
          <p:nvPr/>
        </p:nvSpPr>
        <p:spPr>
          <a:xfrm>
            <a:off x="2040255" y="5435600"/>
            <a:ext cx="7834630" cy="680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7" name="矩形 16"/>
          <p:cNvSpPr/>
          <p:nvPr/>
        </p:nvSpPr>
        <p:spPr>
          <a:xfrm>
            <a:off x="2136140" y="4725670"/>
            <a:ext cx="7686040" cy="423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1016635"/>
            <a:ext cx="8804275" cy="706755"/>
          </a:xfrm>
          <a:prstGeom prst="rect">
            <a:avLst/>
          </a:prstGeom>
          <a:noFill/>
        </p:spPr>
        <p:txBody>
          <a:bodyPr wrap="square" rtlCol="0">
            <a:spAutoFit/>
          </a:bodyPr>
          <a:p>
            <a:pPr algn="just"/>
            <a:r>
              <a:rPr lang="en-US" altLang="zh-CN" sz="2000" b="1"/>
              <a:t>         </a:t>
            </a:r>
            <a:r>
              <a:rPr lang="zh-CN" altLang="en-US" sz="2000" b="1"/>
              <a:t>为了验证我们上面的理论分析，我们对扰码器生成扰码、加扰、解扰分别利用</a:t>
            </a:r>
            <a:r>
              <a:rPr lang="en-US" altLang="zh-CN" sz="2000" b="1"/>
              <a:t>MATLAB</a:t>
            </a:r>
            <a:r>
              <a:rPr lang="zh-CN" altLang="en-US" sz="2000" b="1"/>
              <a:t>编写了程序，代码</a:t>
            </a:r>
            <a:r>
              <a:rPr lang="zh-CN" altLang="en-US" sz="2000" b="1"/>
              <a:t>如下：</a:t>
            </a:r>
            <a:endParaRPr lang="zh-CN" altLang="en-US" sz="2000" b="1"/>
          </a:p>
        </p:txBody>
      </p:sp>
      <p:pic>
        <p:nvPicPr>
          <p:cNvPr id="3" name="图片 2" descr="20220321153030"/>
          <p:cNvPicPr>
            <a:picLocks noChangeAspect="1"/>
          </p:cNvPicPr>
          <p:nvPr/>
        </p:nvPicPr>
        <p:blipFill>
          <a:blip r:embed="rId1"/>
          <a:stretch>
            <a:fillRect/>
          </a:stretch>
        </p:blipFill>
        <p:spPr>
          <a:xfrm>
            <a:off x="1559560" y="1772920"/>
            <a:ext cx="8838565" cy="4638675"/>
          </a:xfrm>
          <a:prstGeom prst="rect">
            <a:avLst/>
          </a:prstGeom>
        </p:spPr>
      </p:pic>
      <p:sp>
        <p:nvSpPr>
          <p:cNvPr id="6" name="文本框 5"/>
          <p:cNvSpPr txBox="1"/>
          <p:nvPr/>
        </p:nvSpPr>
        <p:spPr>
          <a:xfrm>
            <a:off x="191770" y="1899285"/>
            <a:ext cx="1399540" cy="706755"/>
          </a:xfrm>
          <a:prstGeom prst="rect">
            <a:avLst/>
          </a:prstGeom>
          <a:noFill/>
        </p:spPr>
        <p:txBody>
          <a:bodyPr wrap="square" rtlCol="0">
            <a:spAutoFit/>
          </a:bodyPr>
          <a:p>
            <a:r>
              <a:rPr lang="zh-CN" altLang="en-US" sz="2000" b="1"/>
              <a:t>生成扰码部分：</a:t>
            </a:r>
            <a:endParaRPr lang="zh-CN" alt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4665" y="2228279"/>
            <a:ext cx="1835780" cy="2122805"/>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目</a:t>
            </a:r>
            <a:endPar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录</a:t>
            </a:r>
            <a:endParaRPr lang="zh-SG"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nvGrpSpPr>
          <p:cNvPr id="33" name="组合 32"/>
          <p:cNvGrpSpPr/>
          <p:nvPr/>
        </p:nvGrpSpPr>
        <p:grpSpPr>
          <a:xfrm>
            <a:off x="4442013" y="1052894"/>
            <a:ext cx="2792328" cy="556383"/>
            <a:chOff x="4299773" y="1452059"/>
            <a:chExt cx="2792328" cy="556383"/>
          </a:xfrm>
        </p:grpSpPr>
        <p:sp>
          <p:nvSpPr>
            <p:cNvPr id="9" name="矩形 8"/>
            <p:cNvSpPr/>
            <p:nvPr/>
          </p:nvSpPr>
          <p:spPr>
            <a:xfrm>
              <a:off x="4955326" y="1486472"/>
              <a:ext cx="2136775" cy="521970"/>
            </a:xfrm>
            <a:prstGeom prst="rect">
              <a:avLst/>
            </a:prstGeom>
          </p:spPr>
          <p:txBody>
            <a:bodyPr wrap="none">
              <a:spAutoFit/>
            </a:bodyPr>
            <a:lstStyle/>
            <a:p>
              <a:pPr>
                <a:spcBef>
                  <a:spcPts val="1200"/>
                </a:spcBef>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4299773" y="1452059"/>
              <a:ext cx="530492" cy="530492"/>
              <a:chOff x="5416598" y="4355615"/>
              <a:chExt cx="530492" cy="530492"/>
            </a:xfrm>
          </p:grpSpPr>
          <p:sp>
            <p:nvSpPr>
              <p:cNvPr id="10" name="矩形: 圆角 9"/>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latin typeface="Times New Roman" panose="02020603050405020304" pitchFamily="18" charset="0"/>
                  <a:cs typeface="Times New Roman" panose="02020603050405020304" pitchFamily="18" charset="0"/>
                </a:endParaRPr>
              </a:p>
            </p:txBody>
          </p:sp>
          <p:sp>
            <p:nvSpPr>
              <p:cNvPr id="11" name="矩形: 圆角 10"/>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1</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grpSp>
      <p:grpSp>
        <p:nvGrpSpPr>
          <p:cNvPr id="35" name="组合 34"/>
          <p:cNvGrpSpPr/>
          <p:nvPr/>
        </p:nvGrpSpPr>
        <p:grpSpPr>
          <a:xfrm>
            <a:off x="4442013" y="993649"/>
            <a:ext cx="965433" cy="1535574"/>
            <a:chOff x="4299773" y="1812761"/>
            <a:chExt cx="965433" cy="1535574"/>
          </a:xfrm>
        </p:grpSpPr>
        <p:grpSp>
          <p:nvGrpSpPr>
            <p:cNvPr id="16" name="组合 15"/>
            <p:cNvGrpSpPr/>
            <p:nvPr/>
          </p:nvGrpSpPr>
          <p:grpSpPr>
            <a:xfrm>
              <a:off x="4299773" y="2817843"/>
              <a:ext cx="530492" cy="530492"/>
              <a:chOff x="5416598" y="4355615"/>
              <a:chExt cx="530492" cy="530492"/>
            </a:xfrm>
          </p:grpSpPr>
          <p:sp>
            <p:nvSpPr>
              <p:cNvPr id="17" name="矩形: 圆角 16"/>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8" name="矩形: 圆角 1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2</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9" name="矩形 28"/>
            <p:cNvSpPr/>
            <p:nvPr/>
          </p:nvSpPr>
          <p:spPr>
            <a:xfrm>
              <a:off x="4955326" y="1812761"/>
              <a:ext cx="309880" cy="521970"/>
            </a:xfrm>
            <a:prstGeom prst="rect">
              <a:avLst/>
            </a:prstGeom>
          </p:spPr>
          <p:txBody>
            <a:bodyPr wrap="none">
              <a:spAutoFit/>
            </a:bodyPr>
            <a:lstStyle/>
            <a:p>
              <a:endParaRPr lang="en-US" altLang="zh-CN" sz="2800" b="1" dirty="0">
                <a:latin typeface="Times New Roman" panose="02020603050405020304" pitchFamily="18" charset="0"/>
                <a:cs typeface="Times New Roman" panose="02020603050405020304" pitchFamily="18" charset="0"/>
              </a:endParaRPr>
            </a:p>
          </p:txBody>
        </p:sp>
      </p:grpSp>
      <p:sp>
        <p:nvSpPr>
          <p:cNvPr id="30" name="矩形 29"/>
          <p:cNvSpPr/>
          <p:nvPr/>
        </p:nvSpPr>
        <p:spPr>
          <a:xfrm>
            <a:off x="5095875" y="2068195"/>
            <a:ext cx="2520950" cy="52197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Task 1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grpSp>
        <p:nvGrpSpPr>
          <p:cNvPr id="32" name="组合 31"/>
          <p:cNvGrpSpPr/>
          <p:nvPr/>
        </p:nvGrpSpPr>
        <p:grpSpPr>
          <a:xfrm>
            <a:off x="4439920" y="2185670"/>
            <a:ext cx="2317750" cy="1356707"/>
            <a:chOff x="4299773" y="2679701"/>
            <a:chExt cx="2100917" cy="1356652"/>
          </a:xfrm>
        </p:grpSpPr>
        <p:grpSp>
          <p:nvGrpSpPr>
            <p:cNvPr id="37" name="组合 36"/>
            <p:cNvGrpSpPr/>
            <p:nvPr/>
          </p:nvGrpSpPr>
          <p:grpSpPr>
            <a:xfrm>
              <a:off x="4299773" y="3506149"/>
              <a:ext cx="477167" cy="530204"/>
              <a:chOff x="5416598" y="4355615"/>
              <a:chExt cx="477167" cy="530204"/>
            </a:xfrm>
          </p:grpSpPr>
          <p:sp>
            <p:nvSpPr>
              <p:cNvPr id="39" name="矩形: 圆角 38"/>
              <p:cNvSpPr/>
              <p:nvPr/>
            </p:nvSpPr>
            <p:spPr>
              <a:xfrm>
                <a:off x="5416598" y="4355615"/>
                <a:ext cx="477167" cy="530204"/>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rgbClr val="378DC0"/>
                  </a:solidFill>
                  <a:latin typeface="Times New Roman" panose="02020603050405020304" pitchFamily="18" charset="0"/>
                  <a:cs typeface="Times New Roman" panose="02020603050405020304" pitchFamily="18" charset="0"/>
                </a:endParaRPr>
              </a:p>
            </p:txBody>
          </p:sp>
          <p:sp>
            <p:nvSpPr>
              <p:cNvPr id="40" name="矩形: 圆角 39"/>
              <p:cNvSpPr/>
              <p:nvPr/>
            </p:nvSpPr>
            <p:spPr>
              <a:xfrm>
                <a:off x="5492576" y="4431812"/>
                <a:ext cx="332118" cy="3778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378DC0"/>
                    </a:solidFill>
                    <a:latin typeface="Times New Roman" panose="02020603050405020304" pitchFamily="18" charset="0"/>
                    <a:cs typeface="Times New Roman" panose="02020603050405020304" pitchFamily="18" charset="0"/>
                  </a:rPr>
                  <a:t>3</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38" name="矩形 37"/>
            <p:cNvSpPr/>
            <p:nvPr/>
          </p:nvSpPr>
          <p:spPr>
            <a:xfrm>
              <a:off x="5022719" y="2679701"/>
              <a:ext cx="1377971" cy="398764"/>
            </a:xfrm>
            <a:prstGeom prst="rect">
              <a:avLst/>
            </a:prstGeom>
          </p:spPr>
          <p:txBody>
            <a:bodyPr wrap="square">
              <a:spAutoFit/>
            </a:bodyPr>
            <a:lstStyle/>
            <a:p>
              <a:endParaRPr lang="zh-CN" altLang="en-US" sz="2000" b="1" dirty="0">
                <a:latin typeface="Times New Roman" panose="02020603050405020304" pitchFamily="18" charset="0"/>
                <a:cs typeface="Times New Roman" panose="02020603050405020304" pitchFamily="18" charset="0"/>
              </a:endParaRPr>
            </a:p>
          </p:txBody>
        </p:sp>
      </p:grpSp>
      <p:sp>
        <p:nvSpPr>
          <p:cNvPr id="2" name="文本框 1"/>
          <p:cNvSpPr txBox="1"/>
          <p:nvPr/>
        </p:nvSpPr>
        <p:spPr>
          <a:xfrm>
            <a:off x="5095875" y="3006725"/>
            <a:ext cx="258699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Task 2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grpSp>
        <p:nvGrpSpPr>
          <p:cNvPr id="21" name="组合 20"/>
          <p:cNvGrpSpPr/>
          <p:nvPr/>
        </p:nvGrpSpPr>
        <p:grpSpPr>
          <a:xfrm>
            <a:off x="4440108" y="3951195"/>
            <a:ext cx="965433" cy="530492"/>
            <a:chOff x="4299773" y="2134951"/>
            <a:chExt cx="965433" cy="530492"/>
          </a:xfrm>
        </p:grpSpPr>
        <p:grpSp>
          <p:nvGrpSpPr>
            <p:cNvPr id="22" name="组合 21"/>
            <p:cNvGrpSpPr/>
            <p:nvPr/>
          </p:nvGrpSpPr>
          <p:grpSpPr>
            <a:xfrm>
              <a:off x="4299773" y="2134951"/>
              <a:ext cx="530492" cy="530492"/>
              <a:chOff x="5416598" y="4355615"/>
              <a:chExt cx="530492" cy="530492"/>
            </a:xfrm>
          </p:grpSpPr>
          <p:sp>
            <p:nvSpPr>
              <p:cNvPr id="23" name="矩形: 圆角 13"/>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24" name="矩形: 圆角 14"/>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4</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5" name="矩形 24"/>
            <p:cNvSpPr/>
            <p:nvPr/>
          </p:nvSpPr>
          <p:spPr>
            <a:xfrm>
              <a:off x="4955326" y="2169364"/>
              <a:ext cx="309880" cy="398780"/>
            </a:xfrm>
            <a:prstGeom prst="rect">
              <a:avLst/>
            </a:prstGeom>
          </p:spPr>
          <p:txBody>
            <a:bodyPr wrap="none">
              <a:spAutoFit/>
            </a:bodyPr>
            <a:lstStyle/>
            <a:p>
              <a:endParaRPr lang="en-US" altLang="zh-CN" sz="2000" b="1" dirty="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088255" y="3950970"/>
            <a:ext cx="522478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Summary and E</a:t>
            </a:r>
            <a:r>
              <a:rPr lang="en-US" altLang="zh-CN" sz="2800" b="1" dirty="0">
                <a:latin typeface="Times New Roman" panose="02020603050405020304" pitchFamily="18" charset="0"/>
                <a:cs typeface="Times New Roman" panose="02020603050405020304" pitchFamily="18" charset="0"/>
              </a:rPr>
              <a:t>xperience</a:t>
            </a:r>
            <a:endParaRPr lang="en-US" altLang="zh-CN" sz="28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1016635"/>
            <a:ext cx="8804275" cy="706755"/>
          </a:xfrm>
          <a:prstGeom prst="rect">
            <a:avLst/>
          </a:prstGeom>
          <a:noFill/>
        </p:spPr>
        <p:txBody>
          <a:bodyPr wrap="square" rtlCol="0">
            <a:spAutoFit/>
          </a:bodyPr>
          <a:p>
            <a:pPr algn="just"/>
            <a:r>
              <a:rPr lang="en-US" altLang="zh-CN" sz="2000" b="1"/>
              <a:t>         </a:t>
            </a:r>
            <a:r>
              <a:rPr lang="zh-CN" altLang="en-US" sz="2000" b="1"/>
              <a:t>为了验证我们上面的理论分析，我们对扰码器生成扰码、加扰、解扰分别利用</a:t>
            </a:r>
            <a:r>
              <a:rPr lang="en-US" altLang="zh-CN" sz="2000" b="1"/>
              <a:t>MATLAB</a:t>
            </a:r>
            <a:r>
              <a:rPr lang="zh-CN" altLang="en-US" sz="2000" b="1"/>
              <a:t>编写了程序，代码</a:t>
            </a:r>
            <a:r>
              <a:rPr lang="zh-CN" altLang="en-US" sz="2000" b="1"/>
              <a:t>如下：</a:t>
            </a:r>
            <a:endParaRPr lang="zh-CN" altLang="en-US" sz="2000" b="1"/>
          </a:p>
        </p:txBody>
      </p:sp>
      <p:pic>
        <p:nvPicPr>
          <p:cNvPr id="7" name="图片 6" descr="20220321153222"/>
          <p:cNvPicPr>
            <a:picLocks noChangeAspect="1"/>
          </p:cNvPicPr>
          <p:nvPr/>
        </p:nvPicPr>
        <p:blipFill>
          <a:blip r:embed="rId1"/>
          <a:stretch>
            <a:fillRect/>
          </a:stretch>
        </p:blipFill>
        <p:spPr>
          <a:xfrm>
            <a:off x="1505585" y="1723390"/>
            <a:ext cx="8714740" cy="4795520"/>
          </a:xfrm>
          <a:prstGeom prst="rect">
            <a:avLst/>
          </a:prstGeom>
        </p:spPr>
      </p:pic>
      <p:sp>
        <p:nvSpPr>
          <p:cNvPr id="13" name="文本框 12"/>
          <p:cNvSpPr txBox="1"/>
          <p:nvPr/>
        </p:nvSpPr>
        <p:spPr>
          <a:xfrm>
            <a:off x="160655" y="1899285"/>
            <a:ext cx="1680845" cy="706755"/>
          </a:xfrm>
          <a:prstGeom prst="rect">
            <a:avLst/>
          </a:prstGeom>
          <a:noFill/>
        </p:spPr>
        <p:txBody>
          <a:bodyPr wrap="square" rtlCol="0">
            <a:spAutoFit/>
          </a:bodyPr>
          <a:p>
            <a:r>
              <a:rPr lang="zh-CN" altLang="en-US" sz="2000" b="1"/>
              <a:t>加扰与</a:t>
            </a:r>
            <a:r>
              <a:rPr lang="zh-CN" altLang="en-US" sz="2000" b="1"/>
              <a:t>解扰部分：</a:t>
            </a:r>
            <a:endParaRPr lang="zh-CN" altLang="en-US"/>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1016635"/>
            <a:ext cx="8804275" cy="706755"/>
          </a:xfrm>
          <a:prstGeom prst="rect">
            <a:avLst/>
          </a:prstGeom>
          <a:noFill/>
        </p:spPr>
        <p:txBody>
          <a:bodyPr wrap="square" rtlCol="0">
            <a:spAutoFit/>
          </a:bodyPr>
          <a:p>
            <a:pPr algn="just"/>
            <a:r>
              <a:rPr lang="en-US" altLang="zh-CN" sz="2000" b="1"/>
              <a:t>         </a:t>
            </a:r>
            <a:r>
              <a:rPr lang="zh-CN" altLang="en-US" sz="2000" b="1"/>
              <a:t>为了验证我们上面的理论分析，我们对扰码器生成扰码、加扰、解扰分别利用</a:t>
            </a:r>
            <a:r>
              <a:rPr lang="en-US" altLang="zh-CN" sz="2000" b="1"/>
              <a:t>MATLAB</a:t>
            </a:r>
            <a:r>
              <a:rPr lang="zh-CN" altLang="en-US" sz="2000" b="1"/>
              <a:t>编写了程序，代码</a:t>
            </a:r>
            <a:r>
              <a:rPr lang="zh-CN" altLang="en-US" sz="2000" b="1"/>
              <a:t>如下：</a:t>
            </a:r>
            <a:endParaRPr lang="zh-CN" altLang="en-US" sz="2000" b="1"/>
          </a:p>
        </p:txBody>
      </p:sp>
      <p:pic>
        <p:nvPicPr>
          <p:cNvPr id="3" name="图片 2" descr="20220321153422"/>
          <p:cNvPicPr>
            <a:picLocks noChangeAspect="1"/>
          </p:cNvPicPr>
          <p:nvPr/>
        </p:nvPicPr>
        <p:blipFill>
          <a:blip r:embed="rId1"/>
          <a:stretch>
            <a:fillRect/>
          </a:stretch>
        </p:blipFill>
        <p:spPr>
          <a:xfrm>
            <a:off x="2999740" y="1723390"/>
            <a:ext cx="5859145" cy="4304665"/>
          </a:xfrm>
          <a:prstGeom prst="rect">
            <a:avLst/>
          </a:prstGeom>
        </p:spPr>
      </p:pic>
      <p:sp>
        <p:nvSpPr>
          <p:cNvPr id="6" name="文本框 5"/>
          <p:cNvSpPr txBox="1"/>
          <p:nvPr/>
        </p:nvSpPr>
        <p:spPr>
          <a:xfrm>
            <a:off x="1226820" y="1988820"/>
            <a:ext cx="1772920" cy="398780"/>
          </a:xfrm>
          <a:prstGeom prst="rect">
            <a:avLst/>
          </a:prstGeom>
          <a:noFill/>
        </p:spPr>
        <p:txBody>
          <a:bodyPr wrap="square" rtlCol="0">
            <a:spAutoFit/>
          </a:bodyPr>
          <a:p>
            <a:r>
              <a:rPr lang="en-US" altLang="zh-CN" sz="2000" b="1"/>
              <a:t>绘图部分：</a:t>
            </a:r>
            <a:endParaRPr lang="en-US" altLang="zh-CN" sz="2000" b="1"/>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908685"/>
            <a:ext cx="8804275" cy="706755"/>
          </a:xfrm>
          <a:prstGeom prst="rect">
            <a:avLst/>
          </a:prstGeom>
          <a:noFill/>
        </p:spPr>
        <p:txBody>
          <a:bodyPr wrap="square" rtlCol="0">
            <a:spAutoFit/>
          </a:bodyPr>
          <a:p>
            <a:pPr algn="just"/>
            <a:r>
              <a:rPr lang="en-US" altLang="zh-CN" sz="2000" b="1"/>
              <a:t>         </a:t>
            </a:r>
            <a:r>
              <a:rPr lang="zh-CN" altLang="en-US" sz="2000" b="1"/>
              <a:t>同样，和前面使用</a:t>
            </a:r>
            <a:r>
              <a:rPr lang="en-US" altLang="zh-CN" sz="2000" b="1"/>
              <a:t>Wlan Toolbox</a:t>
            </a:r>
            <a:r>
              <a:rPr lang="zh-CN" altLang="en-US" sz="2000" b="1"/>
              <a:t>内置的函数相比，我们在这里绘制我们自己编写的函数运行的结果，</a:t>
            </a:r>
            <a:r>
              <a:rPr lang="zh-CN" altLang="en-US" sz="2000" b="1"/>
              <a:t>如下所示：</a:t>
            </a:r>
            <a:endParaRPr lang="zh-CN" altLang="en-US" sz="2000" b="1"/>
          </a:p>
        </p:txBody>
      </p:sp>
      <p:pic>
        <p:nvPicPr>
          <p:cNvPr id="7" name="图片 6" descr="20220321153901"/>
          <p:cNvPicPr>
            <a:picLocks noChangeAspect="1"/>
          </p:cNvPicPr>
          <p:nvPr/>
        </p:nvPicPr>
        <p:blipFill>
          <a:blip r:embed="rId1"/>
          <a:stretch>
            <a:fillRect/>
          </a:stretch>
        </p:blipFill>
        <p:spPr>
          <a:xfrm>
            <a:off x="1343660" y="1602740"/>
            <a:ext cx="10037445" cy="4555490"/>
          </a:xfrm>
          <a:prstGeom prst="rect">
            <a:avLst/>
          </a:prstGeom>
        </p:spPr>
      </p:pic>
      <p:sp>
        <p:nvSpPr>
          <p:cNvPr id="3" name="文本框 2"/>
          <p:cNvSpPr txBox="1"/>
          <p:nvPr/>
        </p:nvSpPr>
        <p:spPr>
          <a:xfrm>
            <a:off x="5685155" y="6158230"/>
            <a:ext cx="1097280" cy="368300"/>
          </a:xfrm>
          <a:prstGeom prst="rect">
            <a:avLst/>
          </a:prstGeom>
          <a:noFill/>
        </p:spPr>
        <p:txBody>
          <a:bodyPr wrap="none" rtlCol="0" anchor="t">
            <a:spAutoFit/>
          </a:bodyPr>
          <a:p>
            <a:r>
              <a:rPr lang="zh-CN" altLang="en-US" b="1">
                <a:sym typeface="+mn-ea"/>
              </a:rPr>
              <a:t>输入数据</a:t>
            </a:r>
            <a:endParaRPr lang="zh-CN" altLang="en-US"/>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908685"/>
            <a:ext cx="8804275" cy="706755"/>
          </a:xfrm>
          <a:prstGeom prst="rect">
            <a:avLst/>
          </a:prstGeom>
          <a:noFill/>
        </p:spPr>
        <p:txBody>
          <a:bodyPr wrap="square" rtlCol="0">
            <a:spAutoFit/>
          </a:bodyPr>
          <a:p>
            <a:pPr algn="just"/>
            <a:r>
              <a:rPr lang="en-US" altLang="zh-CN" sz="2000" b="1"/>
              <a:t>         </a:t>
            </a:r>
            <a:r>
              <a:rPr lang="zh-CN" altLang="en-US" sz="2000" b="1"/>
              <a:t>同样，和前面使用</a:t>
            </a:r>
            <a:r>
              <a:rPr lang="en-US" altLang="zh-CN" sz="2000" b="1"/>
              <a:t>Wlan Toolbox</a:t>
            </a:r>
            <a:r>
              <a:rPr lang="zh-CN" altLang="en-US" sz="2000" b="1"/>
              <a:t>内置的函数相比，我们在这里绘制我们自己编写的函数运行的结果，</a:t>
            </a:r>
            <a:r>
              <a:rPr lang="zh-CN" altLang="en-US" sz="2000" b="1"/>
              <a:t>如下所示：</a:t>
            </a:r>
            <a:endParaRPr lang="zh-CN" altLang="en-US" sz="2000" b="1"/>
          </a:p>
        </p:txBody>
      </p:sp>
      <p:sp>
        <p:nvSpPr>
          <p:cNvPr id="3" name="文本框 2"/>
          <p:cNvSpPr txBox="1"/>
          <p:nvPr/>
        </p:nvSpPr>
        <p:spPr>
          <a:xfrm>
            <a:off x="5520055" y="6092825"/>
            <a:ext cx="2011680" cy="645160"/>
          </a:xfrm>
          <a:prstGeom prst="rect">
            <a:avLst/>
          </a:prstGeom>
          <a:noFill/>
        </p:spPr>
        <p:txBody>
          <a:bodyPr wrap="none" rtlCol="0" anchor="t">
            <a:spAutoFit/>
          </a:bodyPr>
          <a:p>
            <a:pPr algn="l"/>
            <a:r>
              <a:rPr lang="zh-CN" altLang="en-US" b="1">
                <a:sym typeface="+mn-ea"/>
              </a:rPr>
              <a:t>加扰后的输入数据</a:t>
            </a:r>
            <a:endParaRPr lang="zh-CN" altLang="en-US"/>
          </a:p>
          <a:p>
            <a:endParaRPr lang="zh-CN" altLang="en-US"/>
          </a:p>
        </p:txBody>
      </p:sp>
      <p:pic>
        <p:nvPicPr>
          <p:cNvPr id="6" name="图片 5" descr="20220321153923"/>
          <p:cNvPicPr>
            <a:picLocks noChangeAspect="1"/>
          </p:cNvPicPr>
          <p:nvPr/>
        </p:nvPicPr>
        <p:blipFill>
          <a:blip r:embed="rId1"/>
          <a:stretch>
            <a:fillRect/>
          </a:stretch>
        </p:blipFill>
        <p:spPr>
          <a:xfrm>
            <a:off x="1127760" y="1595120"/>
            <a:ext cx="10478770" cy="445262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908685"/>
            <a:ext cx="8804275" cy="706755"/>
          </a:xfrm>
          <a:prstGeom prst="rect">
            <a:avLst/>
          </a:prstGeom>
          <a:noFill/>
        </p:spPr>
        <p:txBody>
          <a:bodyPr wrap="square" rtlCol="0">
            <a:spAutoFit/>
          </a:bodyPr>
          <a:p>
            <a:pPr algn="just"/>
            <a:r>
              <a:rPr lang="en-US" altLang="zh-CN" sz="2000" b="1"/>
              <a:t>         </a:t>
            </a:r>
            <a:r>
              <a:rPr lang="zh-CN" altLang="en-US" sz="2000" b="1"/>
              <a:t>同样，和前面使用</a:t>
            </a:r>
            <a:r>
              <a:rPr lang="en-US" altLang="zh-CN" sz="2000" b="1"/>
              <a:t>Wlan Toolbox</a:t>
            </a:r>
            <a:r>
              <a:rPr lang="zh-CN" altLang="en-US" sz="2000" b="1"/>
              <a:t>内置的函数相比，我们在这里绘制我们自己编写的函数运行的结果，</a:t>
            </a:r>
            <a:r>
              <a:rPr lang="zh-CN" altLang="en-US" sz="2000" b="1"/>
              <a:t>如下所示：</a:t>
            </a:r>
            <a:endParaRPr lang="zh-CN" altLang="en-US" sz="2000" b="1"/>
          </a:p>
        </p:txBody>
      </p:sp>
      <p:sp>
        <p:nvSpPr>
          <p:cNvPr id="3" name="文本框 2"/>
          <p:cNvSpPr txBox="1"/>
          <p:nvPr/>
        </p:nvSpPr>
        <p:spPr>
          <a:xfrm>
            <a:off x="5448300" y="6092825"/>
            <a:ext cx="2011680" cy="368300"/>
          </a:xfrm>
          <a:prstGeom prst="rect">
            <a:avLst/>
          </a:prstGeom>
          <a:noFill/>
        </p:spPr>
        <p:txBody>
          <a:bodyPr wrap="none" rtlCol="0" anchor="t">
            <a:spAutoFit/>
          </a:bodyPr>
          <a:p>
            <a:pPr algn="l"/>
            <a:r>
              <a:rPr lang="zh-CN" altLang="en-US" b="1">
                <a:sym typeface="+mn-ea"/>
              </a:rPr>
              <a:t>解扰后的恢复数据</a:t>
            </a:r>
            <a:endParaRPr lang="zh-CN" altLang="en-US"/>
          </a:p>
        </p:txBody>
      </p:sp>
      <p:pic>
        <p:nvPicPr>
          <p:cNvPr id="6" name="图片 5" descr="20220321153936"/>
          <p:cNvPicPr>
            <a:picLocks noChangeAspect="1"/>
          </p:cNvPicPr>
          <p:nvPr/>
        </p:nvPicPr>
        <p:blipFill>
          <a:blip r:embed="rId1"/>
          <a:stretch>
            <a:fillRect/>
          </a:stretch>
        </p:blipFill>
        <p:spPr>
          <a:xfrm>
            <a:off x="911860" y="1615440"/>
            <a:ext cx="10834370" cy="4415155"/>
          </a:xfrm>
          <a:prstGeom prst="rect">
            <a:avLst/>
          </a:prstGeom>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40449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416050" y="908685"/>
            <a:ext cx="8804275" cy="706755"/>
          </a:xfrm>
          <a:prstGeom prst="rect">
            <a:avLst/>
          </a:prstGeom>
          <a:noFill/>
        </p:spPr>
        <p:txBody>
          <a:bodyPr wrap="square" rtlCol="0">
            <a:spAutoFit/>
          </a:bodyPr>
          <a:p>
            <a:pPr algn="just"/>
            <a:r>
              <a:rPr lang="en-US" altLang="zh-CN" sz="2000" b="1"/>
              <a:t>         </a:t>
            </a:r>
            <a:r>
              <a:rPr lang="zh-CN" altLang="en-US" sz="2000" b="1"/>
              <a:t>同样，和前面使用</a:t>
            </a:r>
            <a:r>
              <a:rPr lang="en-US" altLang="zh-CN" sz="2000" b="1"/>
              <a:t>Wlan Toolbox</a:t>
            </a:r>
            <a:r>
              <a:rPr lang="zh-CN" altLang="en-US" sz="2000" b="1"/>
              <a:t>内置的函数相比，我们在这里绘制我们自己编写的函数运行的结果，</a:t>
            </a:r>
            <a:r>
              <a:rPr lang="zh-CN" altLang="en-US" sz="2000" b="1"/>
              <a:t>如下所示：</a:t>
            </a:r>
            <a:endParaRPr lang="zh-CN" altLang="en-US" sz="2000" b="1"/>
          </a:p>
        </p:txBody>
      </p:sp>
      <p:pic>
        <p:nvPicPr>
          <p:cNvPr id="7" name="图片 6" descr="20220321154313"/>
          <p:cNvPicPr>
            <a:picLocks noChangeAspect="1"/>
          </p:cNvPicPr>
          <p:nvPr/>
        </p:nvPicPr>
        <p:blipFill>
          <a:blip r:embed="rId1"/>
          <a:stretch>
            <a:fillRect/>
          </a:stretch>
        </p:blipFill>
        <p:spPr>
          <a:xfrm>
            <a:off x="1134110" y="1772285"/>
            <a:ext cx="5139690" cy="1901825"/>
          </a:xfrm>
          <a:prstGeom prst="rect">
            <a:avLst/>
          </a:prstGeom>
        </p:spPr>
      </p:pic>
      <p:sp>
        <p:nvSpPr>
          <p:cNvPr id="13" name="文本框 12"/>
          <p:cNvSpPr txBox="1"/>
          <p:nvPr/>
        </p:nvSpPr>
        <p:spPr>
          <a:xfrm>
            <a:off x="6240145" y="2493010"/>
            <a:ext cx="5327650" cy="368300"/>
          </a:xfrm>
          <a:prstGeom prst="rect">
            <a:avLst/>
          </a:prstGeom>
          <a:noFill/>
        </p:spPr>
        <p:txBody>
          <a:bodyPr wrap="none" rtlCol="0" anchor="t">
            <a:spAutoFit/>
          </a:bodyPr>
          <a:p>
            <a:r>
              <a:rPr lang="zh-CN" altLang="en-US" b="1">
                <a:sym typeface="+mn-ea"/>
              </a:rPr>
              <a:t>左图：加扰的数据中，值为0的位占所有位中的比例</a:t>
            </a:r>
            <a:endParaRPr lang="zh-CN" altLang="en-US"/>
          </a:p>
        </p:txBody>
      </p:sp>
      <p:sp>
        <p:nvSpPr>
          <p:cNvPr id="15" name="文本框 14"/>
          <p:cNvSpPr txBox="1"/>
          <p:nvPr/>
        </p:nvSpPr>
        <p:spPr>
          <a:xfrm>
            <a:off x="2279650" y="4076700"/>
            <a:ext cx="8393430" cy="1476375"/>
          </a:xfrm>
          <a:prstGeom prst="rect">
            <a:avLst/>
          </a:prstGeom>
          <a:noFill/>
        </p:spPr>
        <p:txBody>
          <a:bodyPr wrap="square" rtlCol="0">
            <a:spAutoFit/>
          </a:bodyPr>
          <a:p>
            <a:r>
              <a:rPr lang="zh-CN" altLang="en-US"/>
              <a:t>通过上面的结果，我们欣喜的发现：无论是使用工具包内置函数还是我们自己编写函数对数据进行加扰与解扰，所得到的结果是完全一样的。</a:t>
            </a:r>
            <a:r>
              <a:rPr lang="zh-CN" altLang="en-US" b="1"/>
              <a:t>就连</a:t>
            </a:r>
            <a:r>
              <a:rPr lang="zh-CN" altLang="en-US" b="1">
                <a:sym typeface="+mn-ea"/>
              </a:rPr>
              <a:t>加扰的数据中，值为0的位占所有位中的比例都是一模一样的。这再一次反应了我们之前理论分析的正确性。</a:t>
            </a:r>
            <a:endParaRPr lang="zh-CN" altLang="en-US"/>
          </a:p>
          <a:p>
            <a:endParaRPr lang="zh-CN" altLang="en-US"/>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72792" y="18845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3</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59049" y="3645549"/>
            <a:ext cx="2856230"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Task 2 S</a:t>
            </a:r>
            <a:r>
              <a:rPr lang="en-US" altLang="zh-CN" sz="3200" b="1" dirty="0">
                <a:solidFill>
                  <a:schemeClr val="bg1"/>
                </a:solidFill>
                <a:latin typeface="Times New Roman" panose="02020603050405020304" pitchFamily="18" charset="0"/>
                <a:cs typeface="Times New Roman" panose="02020603050405020304" pitchFamily="18" charset="0"/>
              </a:rPr>
              <a:t>olution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52265" y="30797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631950" y="1052195"/>
            <a:ext cx="9244330" cy="532320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endParaRPr lang="zh-CN" altLang="en-US" sz="2000" b="1"/>
          </a:p>
          <a:p>
            <a:pPr algn="just"/>
            <a:r>
              <a:rPr lang="en-US" altLang="zh-CN" sz="2000" b="1"/>
              <a:t>         1. </a:t>
            </a:r>
            <a:r>
              <a:rPr lang="zh-CN" altLang="en-US" sz="2000" b="1"/>
              <a:t>由于我们需要完成在不同信噪比下，迫零算法和</a:t>
            </a:r>
            <a:r>
              <a:rPr lang="en-US" altLang="zh-CN" sz="2000" b="1"/>
              <a:t>ML</a:t>
            </a:r>
            <a:r>
              <a:rPr lang="zh-CN" altLang="en-US" sz="2000" b="1"/>
              <a:t>算法对</a:t>
            </a:r>
            <a:r>
              <a:rPr lang="en-US" altLang="zh-CN" sz="2000" b="1"/>
              <a:t>4x2 STBC MIMO</a:t>
            </a:r>
            <a:r>
              <a:rPr lang="zh-CN" altLang="en-US" sz="2000" b="1"/>
              <a:t>系统的检测错误率之间的比较。我们可以先分别在</a:t>
            </a:r>
            <a:r>
              <a:rPr lang="en-US" altLang="zh-CN" sz="2000" b="1"/>
              <a:t>2</a:t>
            </a:r>
            <a:r>
              <a:rPr lang="zh-CN" altLang="en-US" sz="2000" b="1"/>
              <a:t>个</a:t>
            </a:r>
            <a:r>
              <a:rPr lang="en-US" altLang="zh-CN" sz="2000" b="1"/>
              <a:t>.m</a:t>
            </a:r>
            <a:r>
              <a:rPr lang="zh-CN" altLang="en-US" sz="2000" b="1"/>
              <a:t>文件中编写这两个算法的检测函数。最后在另一个</a:t>
            </a:r>
            <a:r>
              <a:rPr lang="en-US" altLang="zh-CN" sz="2000" b="1"/>
              <a:t>.m</a:t>
            </a:r>
            <a:r>
              <a:rPr lang="zh-CN" altLang="en-US" sz="2000" b="1"/>
              <a:t>文件中调用这两个函数，在</a:t>
            </a:r>
            <a:r>
              <a:rPr lang="en-US" altLang="zh-CN" sz="2000" b="1"/>
              <a:t>-20dB- 20dB</a:t>
            </a:r>
            <a:r>
              <a:rPr lang="zh-CN" altLang="en-US" sz="2000" b="1"/>
              <a:t>这个信噪比区间中对这两种算法进行循环检测，每次检测进行</a:t>
            </a:r>
            <a:r>
              <a:rPr lang="en-US" altLang="zh-CN" sz="2000" b="1"/>
              <a:t>10000</a:t>
            </a:r>
            <a:r>
              <a:rPr lang="zh-CN" altLang="en-US" sz="2000" b="1"/>
              <a:t>次统计。之后，将统计结果</a:t>
            </a:r>
            <a:r>
              <a:rPr lang="en-US" altLang="zh-CN" sz="2000" b="1"/>
              <a:t>(</a:t>
            </a:r>
            <a:r>
              <a:rPr lang="zh-CN" altLang="en-US" sz="2000" b="1"/>
              <a:t>接收的错误率</a:t>
            </a:r>
            <a:r>
              <a:rPr lang="en-US" altLang="zh-CN" sz="2000" b="1"/>
              <a:t>)</a:t>
            </a:r>
            <a:r>
              <a:rPr lang="zh-CN" altLang="en-US" sz="2000" b="1"/>
              <a:t>分别保存到两个矩阵中进行绘图便可以直观地比较这两个算法的在这一信噪比区间的优劣</a:t>
            </a:r>
            <a:r>
              <a:rPr lang="zh-CN" altLang="en-US" sz="2000" b="1"/>
              <a:t>程度。</a:t>
            </a:r>
            <a:endParaRPr lang="zh-CN" altLang="en-US" sz="2000" b="1"/>
          </a:p>
          <a:p>
            <a:pPr algn="just"/>
            <a:endParaRPr lang="zh-CN" altLang="en-US" sz="2000" b="1"/>
          </a:p>
          <a:p>
            <a:pPr algn="just"/>
            <a:r>
              <a:rPr lang="en-US" altLang="zh-CN" sz="2000" b="1"/>
              <a:t>         2. </a:t>
            </a:r>
            <a:r>
              <a:rPr lang="zh-CN" altLang="en-US" sz="2000" b="1"/>
              <a:t>为了简化整个</a:t>
            </a:r>
            <a:r>
              <a:rPr lang="en-US" altLang="zh-CN" sz="2000" b="1"/>
              <a:t>MIMO</a:t>
            </a:r>
            <a:r>
              <a:rPr lang="zh-CN" altLang="en-US" sz="2000" b="1"/>
              <a:t>系统的设计，经过和其他同学的</a:t>
            </a:r>
            <a:r>
              <a:rPr lang="en-US" altLang="zh-CN" sz="2000" b="1"/>
              <a:t>“</a:t>
            </a:r>
            <a:r>
              <a:rPr lang="zh-CN" altLang="en-US" sz="2000" b="1"/>
              <a:t>头脑风暴</a:t>
            </a:r>
            <a:r>
              <a:rPr lang="en-US" altLang="zh-CN" sz="2000" b="1"/>
              <a:t>”</a:t>
            </a:r>
            <a:r>
              <a:rPr lang="zh-CN" altLang="en-US" sz="2000" b="1"/>
              <a:t>，我决定简化模型的设计，也就是我们从最后一步符号映射开始。我们创建一个公共的</a:t>
            </a:r>
            <a:r>
              <a:rPr lang="en-US" altLang="zh-CN" sz="2000" b="1"/>
              <a:t>QPSK</a:t>
            </a:r>
            <a:r>
              <a:rPr lang="zh-CN" altLang="en-US" sz="2000" b="1"/>
              <a:t>矩阵，并随机产生四个符号</a:t>
            </a:r>
            <a:r>
              <a:rPr lang="en-US" altLang="zh-CN" sz="2000" b="1"/>
              <a:t>S1-S4(</a:t>
            </a:r>
            <a:r>
              <a:rPr lang="zh-CN" altLang="en-US" sz="2000" b="1"/>
              <a:t>从这个公共的矩阵中随机抽取下标来产生是一个方便的手段</a:t>
            </a:r>
            <a:r>
              <a:rPr lang="en-US" altLang="zh-CN" sz="2000" b="1"/>
              <a:t>)</a:t>
            </a:r>
            <a:r>
              <a:rPr lang="zh-CN" altLang="en-US" sz="2000" b="1"/>
              <a:t>。之后，信道传输部分和接收解码部分与王老师</a:t>
            </a:r>
            <a:r>
              <a:rPr lang="en-US" altLang="zh-CN" sz="2000" b="1"/>
              <a:t>ppt</a:t>
            </a:r>
            <a:r>
              <a:rPr lang="zh-CN" altLang="en-US" sz="2000" b="1"/>
              <a:t>手绘图示的那一页完全一致。最后，便是我们运用两种检测算法对接收到的符号进行判决的过程。这两种算法的判决过程我将在后面详细</a:t>
            </a:r>
            <a:r>
              <a:rPr lang="zh-CN" altLang="en-US" sz="2000" b="1"/>
              <a:t>说明。</a:t>
            </a:r>
            <a:endParaRPr lang="zh-CN" altLang="en-US" sz="2000" b="1"/>
          </a:p>
          <a:p>
            <a:pPr algn="just"/>
            <a:r>
              <a:rPr lang="en-US" altLang="zh-CN" sz="2000" b="1"/>
              <a:t> </a:t>
            </a:r>
            <a:endParaRPr lang="en-US" altLang="zh-CN" sz="2000" b="1"/>
          </a:p>
          <a:p>
            <a:pPr algn="just"/>
            <a:endParaRPr lang="zh-CN" altLang="en-US" sz="2000" b="1"/>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52265" y="30797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412875"/>
            <a:ext cx="9244330" cy="316928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3.</a:t>
            </a:r>
            <a:r>
              <a:rPr lang="zh-CN" altLang="en-US" sz="2000" b="1"/>
              <a:t>对于信道矩阵</a:t>
            </a:r>
            <a:r>
              <a:rPr lang="en-US" altLang="zh-CN" sz="2000" b="1"/>
              <a:t>H</a:t>
            </a:r>
            <a:r>
              <a:rPr lang="zh-CN" altLang="en-US" sz="2000" b="1"/>
              <a:t>与噪声矩阵</a:t>
            </a:r>
            <a:r>
              <a:rPr lang="en-US" altLang="zh-CN" sz="2000" b="1"/>
              <a:t>W</a:t>
            </a:r>
            <a:r>
              <a:rPr lang="zh-CN" altLang="en-US" sz="2000" b="1"/>
              <a:t>的设计：由于信道是高斯信道，我们只要使用</a:t>
            </a:r>
            <a:r>
              <a:rPr lang="en-US" altLang="zh-CN" sz="2000" b="1"/>
              <a:t>randn</a:t>
            </a:r>
            <a:r>
              <a:rPr lang="zh-CN" altLang="en-US" sz="2000" b="1"/>
              <a:t>函数产生一系列正态分布的随机数即可。同时对于噪声，由于我们设计的算法函数输入的参数是不同信噪比，输出是该信噪比下的检测误差。因此，我们需要将输入的值由</a:t>
            </a:r>
            <a:r>
              <a:rPr lang="en-US" altLang="zh-CN" sz="2000" b="1"/>
              <a:t>dB</a:t>
            </a:r>
            <a:r>
              <a:rPr lang="zh-CN" altLang="en-US" sz="2000" b="1"/>
              <a:t>转化为无单位的数，之后利用</a:t>
            </a:r>
            <a:r>
              <a:rPr lang="en-US" altLang="zh-CN" sz="2000" b="1"/>
              <a:t>SNR = E/N0(E</a:t>
            </a:r>
            <a:r>
              <a:rPr lang="zh-CN" altLang="en-US" sz="2000" b="1"/>
              <a:t>是接收到的信号的功率，我们在程序中为了简化将其设置为</a:t>
            </a:r>
            <a:r>
              <a:rPr lang="en-US" altLang="zh-CN" sz="2000" b="1"/>
              <a:t>1)</a:t>
            </a:r>
            <a:r>
              <a:rPr lang="zh-CN" altLang="en-US" sz="2000" b="1"/>
              <a:t>得到噪声的功率谱密度，之后根据功率谱密度开方后乘以利用</a:t>
            </a:r>
            <a:r>
              <a:rPr lang="en-US" altLang="zh-CN" sz="2000" b="1"/>
              <a:t>randn</a:t>
            </a:r>
            <a:r>
              <a:rPr lang="zh-CN" altLang="en-US" sz="2000" b="1"/>
              <a:t>函数产生的随机数即可产生噪声矩阵</a:t>
            </a:r>
            <a:r>
              <a:rPr lang="en-US" altLang="zh-CN" sz="2000" b="1"/>
              <a:t>W</a:t>
            </a:r>
            <a:r>
              <a:rPr lang="zh-CN" altLang="en-US" sz="2000" b="1"/>
              <a:t>。信道</a:t>
            </a:r>
            <a:r>
              <a:rPr lang="en-US" altLang="zh-CN" sz="2000" b="1"/>
              <a:t>H</a:t>
            </a:r>
            <a:r>
              <a:rPr lang="zh-CN" altLang="en-US" sz="2000" b="1"/>
              <a:t>矩阵与噪声</a:t>
            </a:r>
            <a:r>
              <a:rPr lang="en-US" altLang="zh-CN" sz="2000" b="1"/>
              <a:t>W</a:t>
            </a:r>
            <a:r>
              <a:rPr lang="zh-CN" altLang="en-US" sz="2000" b="1"/>
              <a:t>矩阵的设计</a:t>
            </a:r>
            <a:r>
              <a:rPr lang="zh-CN" altLang="en-US" sz="2000" b="1"/>
              <a:t>如下：</a:t>
            </a:r>
            <a:endParaRPr lang="zh-CN" altLang="en-US" sz="2000" b="1"/>
          </a:p>
          <a:p>
            <a:pPr algn="just"/>
            <a:endParaRPr lang="zh-CN" altLang="en-US" sz="2000" b="1"/>
          </a:p>
        </p:txBody>
      </p:sp>
      <p:pic>
        <p:nvPicPr>
          <p:cNvPr id="6" name="图片 5" descr="20220321162002"/>
          <p:cNvPicPr>
            <a:picLocks noChangeAspect="1"/>
          </p:cNvPicPr>
          <p:nvPr/>
        </p:nvPicPr>
        <p:blipFill>
          <a:blip r:embed="rId1"/>
          <a:stretch>
            <a:fillRect/>
          </a:stretch>
        </p:blipFill>
        <p:spPr>
          <a:xfrm>
            <a:off x="2784475" y="4601210"/>
            <a:ext cx="7082790" cy="836930"/>
          </a:xfrm>
          <a:prstGeom prst="rect">
            <a:avLst/>
          </a:prstGeom>
        </p:spPr>
      </p:pic>
      <p:sp>
        <p:nvSpPr>
          <p:cNvPr id="7" name="文本框 6"/>
          <p:cNvSpPr txBox="1"/>
          <p:nvPr/>
        </p:nvSpPr>
        <p:spPr>
          <a:xfrm>
            <a:off x="3863975" y="5661025"/>
            <a:ext cx="4399915" cy="398780"/>
          </a:xfrm>
          <a:prstGeom prst="rect">
            <a:avLst/>
          </a:prstGeom>
          <a:noFill/>
        </p:spPr>
        <p:txBody>
          <a:bodyPr wrap="square" rtlCol="0">
            <a:spAutoFit/>
          </a:bodyPr>
          <a:p>
            <a:r>
              <a:rPr lang="zh-CN" altLang="en-US" sz="2000" b="1"/>
              <a:t>信</a:t>
            </a:r>
            <a:r>
              <a:rPr lang="zh-CN" altLang="en-US" sz="2000" b="1"/>
              <a:t>道H矩阵与噪声W矩阵的生成</a:t>
            </a:r>
            <a:endParaRPr lang="zh-CN" altLang="en-US" sz="2000" b="1"/>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52265" y="30797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03705" y="1412875"/>
            <a:ext cx="9244330" cy="1630045"/>
          </a:xfrm>
          <a:prstGeom prst="rect">
            <a:avLst/>
          </a:prstGeom>
          <a:noFill/>
        </p:spPr>
        <p:txBody>
          <a:bodyPr wrap="square" rtlCol="0">
            <a:spAutoFit/>
          </a:bodyPr>
          <a:p>
            <a:pPr algn="just"/>
            <a:r>
              <a:rPr lang="zh-CN" altLang="en-US" sz="2000" b="1"/>
              <a:t>首先，让我先说说完成这个任务的思路与步骤：</a:t>
            </a:r>
            <a:endParaRPr lang="zh-CN" altLang="en-US" sz="2000" b="1"/>
          </a:p>
          <a:p>
            <a:pPr algn="just"/>
            <a:r>
              <a:rPr lang="en-US" altLang="zh-CN" sz="2000" b="1"/>
              <a:t> </a:t>
            </a:r>
            <a:endParaRPr lang="en-US" altLang="zh-CN" sz="2000" b="1"/>
          </a:p>
          <a:p>
            <a:pPr algn="just"/>
            <a:r>
              <a:rPr lang="en-US" altLang="zh-CN" sz="2000" b="1"/>
              <a:t>4. </a:t>
            </a:r>
            <a:r>
              <a:rPr lang="zh-CN" altLang="en-US" sz="2000" b="1"/>
              <a:t>最后关于整个系统的</a:t>
            </a:r>
            <a:r>
              <a:rPr lang="en-US" altLang="zh-CN" sz="2000" b="1"/>
              <a:t>STBC</a:t>
            </a:r>
            <a:r>
              <a:rPr lang="zh-CN" altLang="en-US" sz="2000" b="1"/>
              <a:t>编码与解码过程，我严格按照王老师</a:t>
            </a:r>
            <a:r>
              <a:rPr lang="en-US" altLang="zh-CN" sz="2000" b="1"/>
              <a:t>ppt</a:t>
            </a:r>
            <a:r>
              <a:rPr lang="zh-CN" altLang="en-US" sz="2000" b="1"/>
              <a:t>中内容进行编写，</a:t>
            </a:r>
            <a:r>
              <a:rPr lang="zh-CN" altLang="en-US" sz="2000" b="1"/>
              <a:t>如下所示：</a:t>
            </a:r>
            <a:endParaRPr lang="zh-CN" altLang="en-US" sz="2000" b="1"/>
          </a:p>
          <a:p>
            <a:pPr algn="just"/>
            <a:endParaRPr lang="zh-CN" altLang="en-US" sz="2000" b="1"/>
          </a:p>
        </p:txBody>
      </p:sp>
      <p:pic>
        <p:nvPicPr>
          <p:cNvPr id="13" name="图片 12" descr="20220321162547"/>
          <p:cNvPicPr>
            <a:picLocks noChangeAspect="1"/>
          </p:cNvPicPr>
          <p:nvPr/>
        </p:nvPicPr>
        <p:blipFill>
          <a:blip r:embed="rId1"/>
          <a:stretch>
            <a:fillRect/>
          </a:stretch>
        </p:blipFill>
        <p:spPr>
          <a:xfrm>
            <a:off x="1185545" y="2852420"/>
            <a:ext cx="5320665" cy="2081530"/>
          </a:xfrm>
          <a:prstGeom prst="rect">
            <a:avLst/>
          </a:prstGeom>
        </p:spPr>
      </p:pic>
      <p:sp>
        <p:nvSpPr>
          <p:cNvPr id="14" name="文本框 13"/>
          <p:cNvSpPr txBox="1"/>
          <p:nvPr/>
        </p:nvSpPr>
        <p:spPr>
          <a:xfrm>
            <a:off x="1343660" y="5229225"/>
            <a:ext cx="4932680" cy="706755"/>
          </a:xfrm>
          <a:prstGeom prst="rect">
            <a:avLst/>
          </a:prstGeom>
          <a:noFill/>
        </p:spPr>
        <p:txBody>
          <a:bodyPr wrap="square" rtlCol="0">
            <a:spAutoFit/>
          </a:bodyPr>
          <a:p>
            <a:r>
              <a:rPr lang="en-US" altLang="zh-CN" sz="2000" b="1"/>
              <a:t>STBC</a:t>
            </a:r>
            <a:r>
              <a:rPr lang="zh-CN" altLang="en-US" sz="2000" b="1"/>
              <a:t>编码：产生随机波束s1-s4并对其进行4x2STBC编码得到传输矩阵X</a:t>
            </a:r>
            <a:endParaRPr lang="zh-CN" altLang="en-US" sz="2000" b="1"/>
          </a:p>
        </p:txBody>
      </p:sp>
      <p:pic>
        <p:nvPicPr>
          <p:cNvPr id="15" name="图片 14" descr="20220321162733"/>
          <p:cNvPicPr>
            <a:picLocks noChangeAspect="1"/>
          </p:cNvPicPr>
          <p:nvPr/>
        </p:nvPicPr>
        <p:blipFill>
          <a:blip r:embed="rId2"/>
          <a:stretch>
            <a:fillRect/>
          </a:stretch>
        </p:blipFill>
        <p:spPr>
          <a:xfrm>
            <a:off x="6816090" y="2852420"/>
            <a:ext cx="4940935" cy="2058670"/>
          </a:xfrm>
          <a:prstGeom prst="rect">
            <a:avLst/>
          </a:prstGeom>
        </p:spPr>
      </p:pic>
      <p:sp>
        <p:nvSpPr>
          <p:cNvPr id="16" name="文本框 15"/>
          <p:cNvSpPr txBox="1"/>
          <p:nvPr/>
        </p:nvSpPr>
        <p:spPr>
          <a:xfrm>
            <a:off x="7320280" y="5085080"/>
            <a:ext cx="4088130" cy="368300"/>
          </a:xfrm>
          <a:prstGeom prst="rect">
            <a:avLst/>
          </a:prstGeom>
          <a:noFill/>
        </p:spPr>
        <p:txBody>
          <a:bodyPr wrap="none" rtlCol="0" anchor="t">
            <a:spAutoFit/>
          </a:bodyPr>
          <a:p>
            <a:r>
              <a:rPr lang="en-US" altLang="zh-CN" b="1">
                <a:sym typeface="+mn-ea"/>
              </a:rPr>
              <a:t>STBC</a:t>
            </a:r>
            <a:r>
              <a:rPr lang="zh-CN" altLang="en-US" b="1">
                <a:sym typeface="+mn-ea"/>
              </a:rPr>
              <a:t>解码</a:t>
            </a:r>
            <a:r>
              <a:rPr lang="en-US" altLang="zh-CN" b="1">
                <a:sym typeface="+mn-ea"/>
              </a:rPr>
              <a:t>(</a:t>
            </a:r>
            <a:r>
              <a:rPr lang="zh-CN" altLang="en-US" b="1">
                <a:sym typeface="+mn-ea"/>
              </a:rPr>
              <a:t>依据</a:t>
            </a:r>
            <a:r>
              <a:rPr lang="en-US" altLang="zh-CN" b="1">
                <a:sym typeface="+mn-ea"/>
              </a:rPr>
              <a:t>ppt</a:t>
            </a:r>
            <a:r>
              <a:rPr lang="zh-CN" altLang="en-US" b="1">
                <a:sym typeface="+mn-ea"/>
              </a:rPr>
              <a:t>内容的转化进行编写</a:t>
            </a:r>
            <a:r>
              <a:rPr lang="en-US" altLang="zh-CN" b="1">
                <a:sym typeface="+mn-ea"/>
              </a:rPr>
              <a:t>)</a:t>
            </a:r>
            <a:endParaRPr lang="en-US" altLang="zh-CN" b="1">
              <a:sym typeface="+mn-ea"/>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1</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7638754" cy="583565"/>
          </a:xfrm>
          <a:prstGeom prst="rect">
            <a:avLst/>
          </a:prstGeom>
        </p:spPr>
        <p:txBody>
          <a:bodyPr wrap="square">
            <a:spAutoFit/>
          </a:bodyPr>
          <a:lstStyle/>
          <a:p>
            <a:pPr>
              <a:spcBef>
                <a:spcPts val="1200"/>
              </a:spcBef>
            </a:pPr>
            <a:r>
              <a:rPr lang="en-US" altLang="zh-CN" sz="3200" b="1" dirty="0">
                <a:solidFill>
                  <a:schemeClr val="bg1"/>
                </a:solidFill>
                <a:latin typeface="Times New Roman" panose="02020603050405020304" pitchFamily="18" charset="0"/>
                <a:cs typeface="Times New Roman" panose="02020603050405020304" pitchFamily="18" charset="0"/>
              </a:rPr>
              <a:t>Task O</a:t>
            </a:r>
            <a:r>
              <a:rPr lang="en-US" altLang="zh-CN" sz="3200" b="1" dirty="0">
                <a:solidFill>
                  <a:schemeClr val="bg1"/>
                </a:solidFill>
                <a:latin typeface="Times New Roman" panose="02020603050405020304" pitchFamily="18" charset="0"/>
                <a:cs typeface="Times New Roman" panose="02020603050405020304" pitchFamily="18" charset="0"/>
              </a:rPr>
              <a:t>verall</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8360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52265" y="30797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761490" y="946785"/>
            <a:ext cx="9244330" cy="706755"/>
          </a:xfrm>
          <a:prstGeom prst="rect">
            <a:avLst/>
          </a:prstGeom>
          <a:noFill/>
        </p:spPr>
        <p:txBody>
          <a:bodyPr wrap="square" rtlCol="0">
            <a:spAutoFit/>
          </a:bodyPr>
          <a:p>
            <a:pPr algn="just"/>
            <a:r>
              <a:rPr lang="zh-CN" altLang="en-US" sz="2000" b="1"/>
              <a:t>接下来，让我重点说说这个任务中的两个核心算法</a:t>
            </a:r>
            <a:r>
              <a:rPr lang="en-US" altLang="zh-CN" sz="2000" b="1"/>
              <a:t>——</a:t>
            </a:r>
            <a:r>
              <a:rPr lang="zh-CN" altLang="en-US" sz="2000" b="1"/>
              <a:t>迫零算法与最大似然</a:t>
            </a:r>
            <a:r>
              <a:rPr lang="en-US" altLang="zh-CN" sz="2000" b="1"/>
              <a:t>(ML)</a:t>
            </a:r>
            <a:r>
              <a:rPr lang="zh-CN" altLang="en-US" sz="2000" b="1"/>
              <a:t>算法，先看课件</a:t>
            </a:r>
            <a:r>
              <a:rPr lang="zh-CN" altLang="en-US" sz="2000" b="1"/>
              <a:t>描述：</a:t>
            </a:r>
            <a:endParaRPr lang="zh-CN" altLang="en-US" sz="2000" b="1"/>
          </a:p>
        </p:txBody>
      </p:sp>
      <p:pic>
        <p:nvPicPr>
          <p:cNvPr id="6" name="图片 5" descr="20220321163034"/>
          <p:cNvPicPr>
            <a:picLocks noChangeAspect="1"/>
          </p:cNvPicPr>
          <p:nvPr/>
        </p:nvPicPr>
        <p:blipFill>
          <a:blip r:embed="rId1"/>
          <a:stretch>
            <a:fillRect/>
          </a:stretch>
        </p:blipFill>
        <p:spPr>
          <a:xfrm>
            <a:off x="1991995" y="1653540"/>
            <a:ext cx="8400415" cy="4754880"/>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3288030" y="619760"/>
            <a:ext cx="7762875" cy="635"/>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84065" y="11620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mc:AlternateContent xmlns:mc="http://schemas.openxmlformats.org/markup-compatibility/2006">
        <mc:Choice xmlns:a14="http://schemas.microsoft.com/office/drawing/2010/main" Requires="a14">
          <p:sp>
            <p:nvSpPr>
              <p:cNvPr id="3" name="文本框 2"/>
              <p:cNvSpPr txBox="1"/>
              <p:nvPr/>
            </p:nvSpPr>
            <p:spPr>
              <a:xfrm>
                <a:off x="551815" y="744220"/>
                <a:ext cx="10703560" cy="1938020"/>
              </a:xfrm>
              <a:prstGeom prst="rect">
                <a:avLst/>
              </a:prstGeom>
              <a:noFill/>
            </p:spPr>
            <p:txBody>
              <a:bodyPr wrap="square" rtlCol="0">
                <a:spAutoFit/>
              </a:bodyPr>
              <a:p>
                <a:pPr algn="just"/>
                <a:r>
                  <a:rPr lang="en-US" altLang="zh-CN" sz="2000" b="1"/>
                  <a:t>1.  </a:t>
                </a:r>
                <a:r>
                  <a:rPr lang="zh-CN" altLang="en-US" sz="2000" b="1"/>
                  <a:t>迫零算法</a:t>
                </a:r>
                <a:r>
                  <a:rPr lang="en-US" altLang="zh-CN" sz="2000" b="1"/>
                  <a:t>(ZF)</a:t>
                </a:r>
                <a:endParaRPr lang="en-US" altLang="zh-CN" sz="2000" b="1"/>
              </a:p>
              <a:p>
                <a:pPr algn="just"/>
                <a:endParaRPr lang="en-US" altLang="zh-CN" sz="2000" b="1"/>
              </a:p>
              <a:p>
                <a:pPr algn="just"/>
                <a:r>
                  <a:rPr lang="zh-CN" altLang="en-US" sz="2000" b="1"/>
                  <a:t>这个算法是上手起来最简单的一种，其核心就是利用接收到的信息</a:t>
                </a:r>
                <a:r>
                  <a:rPr lang="en-US" altLang="zh-CN" sz="2000" b="1"/>
                  <a:t>Y</a:t>
                </a:r>
                <a:r>
                  <a:rPr lang="zh-CN" altLang="en-US" sz="2000" b="1"/>
                  <a:t>，给</a:t>
                </a:r>
                <a:r>
                  <a:rPr lang="en-US" altLang="zh-CN" sz="2000" b="1"/>
                  <a:t>Y</a:t>
                </a:r>
                <a:r>
                  <a:rPr lang="zh-CN" altLang="en-US" sz="2000" b="1"/>
                  <a:t>左乘一个信道矩阵</a:t>
                </a:r>
                <a:r>
                  <a:rPr lang="zh-CN" altLang="en-US" sz="2000" b="1"/>
                  <a:t>H的逆矩阵就近似地估计发送信息，如下所示：</a:t>
                </a:r>
                <a:endParaRPr lang="zh-CN" altLang="en-US" sz="2000" b="1"/>
              </a:p>
              <a:p>
                <a:pPr algn="just"/>
                <a:r>
                  <a:rPr lang="zh-CN" altLang="en-US" sz="2000" b="1"/>
                  <a:t>由于 </a:t>
                </a:r>
                <a14:m>
                  <m:oMath xmlns:m="http://schemas.openxmlformats.org/officeDocument/2006/math">
                    <m:r>
                      <a:rPr lang="zh-CN" altLang="en-US" sz="2000" b="1">
                        <a:latin typeface="Cambria Math" panose="02040503050406030204" charset="0"/>
                      </a:rPr>
                      <m:t>𝑌</m:t>
                    </m:r>
                    <m:r>
                      <a:rPr lang="zh-CN" altLang="en-US" sz="2000" b="1">
                        <a:latin typeface="Cambria Math" panose="02040503050406030204" charset="0"/>
                      </a:rPr>
                      <m:t>=</m:t>
                    </m:r>
                    <m:r>
                      <a:rPr lang="zh-CN" altLang="en-US" sz="2000" b="1">
                        <a:latin typeface="Cambria Math" panose="02040503050406030204" charset="0"/>
                      </a:rPr>
                      <m:t>𝐻</m:t>
                    </m:r>
                    <m:r>
                      <a:rPr lang="zh-CN" altLang="en-US" sz="2000" b="1">
                        <a:latin typeface="Cambria Math" panose="02040503050406030204" charset="0"/>
                      </a:rPr>
                      <m:t>𝑋</m:t>
                    </m:r>
                    <m:r>
                      <a:rPr lang="zh-CN" altLang="en-US" sz="2000" b="1">
                        <a:latin typeface="Cambria Math" panose="02040503050406030204" charset="0"/>
                      </a:rPr>
                      <m:t>+</m:t>
                    </m:r>
                    <m:r>
                      <a:rPr lang="zh-CN" altLang="en-US" sz="2000" b="1">
                        <a:latin typeface="Cambria Math" panose="02040503050406030204" charset="0"/>
                      </a:rPr>
                      <m:t>𝑊</m:t>
                    </m:r>
                  </m:oMath>
                </a14:m>
                <a:r>
                  <a:rPr lang="zh-CN" altLang="en-US" sz="2000" b="1"/>
                  <a:t>,所以：</a:t>
                </a:r>
                <a:endParaRPr lang="zh-CN" altLang="en-US" sz="2000" b="1"/>
              </a:p>
              <a:p>
                <a:pPr algn="just"/>
                <a:endParaRPr lang="en-US" altLang="zh-CN" sz="2000" b="1"/>
              </a:p>
            </p:txBody>
          </p:sp>
        </mc:Choice>
        <mc:Fallback>
          <p:sp>
            <p:nvSpPr>
              <p:cNvPr id="3" name="文本框 2"/>
              <p:cNvSpPr txBox="1">
                <a:spLocks noRot="1" noChangeAspect="1" noMove="1" noResize="1" noEditPoints="1" noAdjustHandles="1" noChangeArrowheads="1" noChangeShapeType="1" noTextEdit="1"/>
              </p:cNvSpPr>
              <p:nvPr/>
            </p:nvSpPr>
            <p:spPr>
              <a:xfrm>
                <a:off x="551815" y="744220"/>
                <a:ext cx="10703560" cy="193802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757295" y="2214880"/>
                <a:ext cx="4676775" cy="37719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acc>
                        <m:accPr>
                          <m:ctrlPr>
                            <a:rPr kumimoji="1" lang="en-US" altLang="zh-CN" b="0" i="1" smtClean="0">
                              <a:latin typeface="Cambria Math" panose="02040503050406030204" charset="0"/>
                            </a:rPr>
                          </m:ctrlPr>
                        </m:accPr>
                        <m:e>
                          <m:r>
                            <a:rPr kumimoji="1" lang="en-US" altLang="zh-CN" b="0" i="1" smtClean="0">
                              <a:latin typeface="Cambria Math" panose="02040503050406030204" charset="0"/>
                            </a:rPr>
                            <m:t>𝑋</m:t>
                          </m:r>
                        </m:e>
                      </m:acc>
                      <m:r>
                        <a:rPr kumimoji="1" lang="en-US" altLang="zh-CN" b="0" i="1" smtClean="0">
                          <a:latin typeface="Cambria Math" panose="02040503050406030204" charset="0"/>
                        </a:rPr>
                        <m:t>=</m:t>
                      </m:r>
                      <m:sSup>
                        <m:sSupPr>
                          <m:ctrlPr>
                            <a:rPr kumimoji="1" lang="en-US" altLang="zh-CN" b="0" i="1" smtClean="0">
                              <a:latin typeface="Cambria Math" panose="02040503050406030204" charset="0"/>
                            </a:rPr>
                          </m:ctrlPr>
                        </m:sSupPr>
                        <m:e>
                          <m:r>
                            <a:rPr kumimoji="1" lang="en-US" altLang="zh-CN" b="0" i="1" smtClean="0">
                              <a:latin typeface="Cambria Math" panose="02040503050406030204" charset="0"/>
                            </a:rPr>
                            <m:t>𝐻</m:t>
                          </m:r>
                        </m:e>
                        <m:sup>
                          <m:r>
                            <a:rPr kumimoji="1" lang="en-US" altLang="zh-CN" b="0" i="1" smtClean="0">
                              <a:latin typeface="Cambria Math" panose="02040503050406030204" charset="0"/>
                            </a:rPr>
                            <m:t>−</m:t>
                          </m:r>
                          <m:r>
                            <a:rPr kumimoji="1" lang="en-US" altLang="zh-CN" b="0" i="1" smtClean="0">
                              <a:latin typeface="Cambria Math" panose="02040503050406030204" charset="0"/>
                            </a:rPr>
                            <m:t>1</m:t>
                          </m:r>
                        </m:sup>
                      </m:sSup>
                      <m:r>
                        <a:rPr kumimoji="1" lang="en-US" altLang="zh-CN" b="0" i="1" smtClean="0">
                          <a:latin typeface="Cambria Math" panose="02040503050406030204" charset="0"/>
                        </a:rPr>
                        <m:t>𝑌</m:t>
                      </m:r>
                      <m:r>
                        <a:rPr kumimoji="1" lang="en-US" altLang="zh-CN" b="0" i="1" smtClean="0">
                          <a:latin typeface="Cambria Math" panose="02040503050406030204" charset="0"/>
                        </a:rPr>
                        <m:t>=</m:t>
                      </m:r>
                      <m:r>
                        <a:rPr kumimoji="1" lang="en-US" altLang="zh-CN" b="0" i="1" smtClean="0">
                          <a:latin typeface="Cambria Math" panose="02040503050406030204" charset="0"/>
                        </a:rPr>
                        <m:t>𝑋</m:t>
                      </m:r>
                      <m:r>
                        <a:rPr kumimoji="1" lang="en-US" altLang="zh-CN" b="0" i="1" smtClean="0">
                          <a:latin typeface="Cambria Math" panose="02040503050406030204" charset="0"/>
                        </a:rPr>
                        <m:t>+</m:t>
                      </m:r>
                      <m:sSup>
                        <m:sSupPr>
                          <m:ctrlPr>
                            <a:rPr kumimoji="1" lang="en-US" altLang="zh-CN" b="0" i="1" smtClean="0">
                              <a:latin typeface="Cambria Math" panose="02040503050406030204" charset="0"/>
                            </a:rPr>
                          </m:ctrlPr>
                        </m:sSupPr>
                        <m:e>
                          <m:r>
                            <a:rPr kumimoji="1" lang="en-US" altLang="zh-CN" b="0" i="1" smtClean="0">
                              <a:latin typeface="Cambria Math" panose="02040503050406030204" charset="0"/>
                            </a:rPr>
                            <m:t>𝐻</m:t>
                          </m:r>
                        </m:e>
                        <m:sup>
                          <m:r>
                            <a:rPr kumimoji="1" lang="en-US" altLang="zh-CN" b="0" i="1" smtClean="0">
                              <a:latin typeface="Cambria Math" panose="02040503050406030204" charset="0"/>
                            </a:rPr>
                            <m:t>−</m:t>
                          </m:r>
                          <m:r>
                            <a:rPr kumimoji="1" lang="en-US" altLang="zh-CN" b="0" i="1" smtClean="0">
                              <a:latin typeface="Cambria Math" panose="02040503050406030204" charset="0"/>
                            </a:rPr>
                            <m:t>1</m:t>
                          </m:r>
                        </m:sup>
                      </m:sSup>
                      <m:r>
                        <a:rPr kumimoji="1" lang="en-US" altLang="zh-CN" b="0" i="1" smtClean="0">
                          <a:latin typeface="Cambria Math" panose="02040503050406030204" charset="0"/>
                        </a:rPr>
                        <m:t>𝑊</m:t>
                      </m:r>
                    </m:oMath>
                  </m:oMathPara>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3757295" y="2214880"/>
                <a:ext cx="4676775" cy="37719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46100" y="2683510"/>
                <a:ext cx="11374755" cy="3476625"/>
              </a:xfrm>
              <a:prstGeom prst="rect">
                <a:avLst/>
              </a:prstGeom>
              <a:noFill/>
            </p:spPr>
            <p:txBody>
              <a:bodyPr wrap="square" rtlCol="0">
                <a:spAutoFit/>
              </a:bodyPr>
              <a:p>
                <a:pPr algn="just"/>
                <a:r>
                  <a:rPr lang="zh-CN" altLang="en-US" sz="2000" b="1"/>
                  <a:t>这种方法的优点是简便、一目了然，缺点也很明显：由于近似估计的X矩阵里面包含了一部分噪声，当信噪比很小的时候，噪声会对估计到的X产生很大的影响，使得我们最后对发送的信息的判决产生错误。</a:t>
                </a:r>
                <a:endParaRPr lang="zh-CN" altLang="en-US" sz="2000" b="1"/>
              </a:p>
              <a:p>
                <a:pPr algn="just"/>
                <a:endParaRPr lang="zh-CN" altLang="en-US" sz="2000" b="1"/>
              </a:p>
              <a:p>
                <a:pPr algn="just"/>
                <a:r>
                  <a:rPr lang="en-US" altLang="zh-CN" sz="2000" b="1"/>
                  <a:t>2.</a:t>
                </a:r>
                <a:r>
                  <a:rPr lang="zh-CN" altLang="en-US" sz="2000" b="1"/>
                  <a:t>最大似然</a:t>
                </a:r>
                <a:r>
                  <a:rPr lang="zh-CN" altLang="en-US" sz="2000" b="1"/>
                  <a:t>估计算法</a:t>
                </a:r>
                <a:r>
                  <a:rPr lang="en-US" altLang="zh-CN" sz="2000" b="1"/>
                  <a:t>(ML)</a:t>
                </a:r>
                <a:endParaRPr lang="en-US" altLang="zh-CN" sz="2000" b="1"/>
              </a:p>
              <a:p>
                <a:pPr algn="just"/>
                <a:r>
                  <a:rPr lang="zh-CN" altLang="en-US" sz="2000" b="1"/>
                  <a:t>由于我们选用的是</a:t>
                </a:r>
                <a:r>
                  <a:rPr lang="en-US" altLang="zh-CN" sz="2000" b="1"/>
                  <a:t>4x2</a:t>
                </a:r>
                <a:r>
                  <a:rPr lang="zh-CN" altLang="en-US" sz="2000" b="1"/>
                  <a:t>的</a:t>
                </a:r>
                <a:r>
                  <a:rPr lang="en-US" altLang="zh-CN" sz="2000" b="1"/>
                  <a:t>STBC MIMO</a:t>
                </a:r>
                <a:r>
                  <a:rPr lang="zh-CN" altLang="en-US" sz="2000" b="1"/>
                  <a:t>系统，并采取</a:t>
                </a:r>
                <a:r>
                  <a:rPr lang="en-US" altLang="zh-CN" sz="2000" b="1"/>
                  <a:t>QPSK</a:t>
                </a:r>
                <a:r>
                  <a:rPr lang="zh-CN" altLang="en-US" sz="2000" b="1"/>
                  <a:t>的调制方式。因此，每根发射天线可能随机发送四个符号中的</a:t>
                </a:r>
                <a:r>
                  <a:rPr lang="en-US" altLang="zh-CN" sz="2000" b="1"/>
                  <a:t>1</a:t>
                </a:r>
                <a:r>
                  <a:rPr lang="zh-CN" altLang="en-US" sz="2000" b="1"/>
                  <a:t>种，那么四根天线发送的符号就有</a:t>
                </a:r>
                <a:r>
                  <a:rPr lang="en-US" altLang="zh-CN" sz="2000" b="1"/>
                  <a:t>4</a:t>
                </a:r>
                <a:r>
                  <a:rPr lang="zh-CN" altLang="en-US" sz="2000" b="1"/>
                  <a:t>的</a:t>
                </a:r>
                <a:r>
                  <a:rPr lang="en-US" altLang="zh-CN" sz="2000" b="1"/>
                  <a:t>4</a:t>
                </a:r>
                <a:r>
                  <a:rPr lang="zh-CN" altLang="en-US" sz="2000" b="1"/>
                  <a:t>次方种可能，也就是总共</a:t>
                </a:r>
                <a:r>
                  <a:rPr lang="en-US" altLang="zh-CN" sz="2000" b="1"/>
                  <a:t>256</a:t>
                </a:r>
                <a:r>
                  <a:rPr lang="zh-CN" altLang="en-US" sz="2000" b="1"/>
                  <a:t>种可能。因此，我们通过写</a:t>
                </a:r>
                <a:r>
                  <a:rPr lang="en-US" altLang="zh-CN" sz="2000" b="1"/>
                  <a:t>4</a:t>
                </a:r>
                <a:r>
                  <a:rPr lang="zh-CN" altLang="en-US" sz="2000" b="1"/>
                  <a:t>个嵌套的</a:t>
                </a:r>
                <a:r>
                  <a:rPr lang="en-US" altLang="zh-CN" sz="2000" b="1"/>
                  <a:t>for</a:t>
                </a:r>
                <a:r>
                  <a:rPr lang="zh-CN" altLang="en-US" sz="2000" b="1"/>
                  <a:t>循环对每一根天线发送的可能进行遍历，通过每一种可能的情况进行发射</a:t>
                </a:r>
                <a:r>
                  <a:rPr lang="zh-CN" altLang="en-US" sz="2000" b="1"/>
                  <a:t>并与接收到的</a:t>
                </a:r>
                <a:r>
                  <a:rPr lang="en-US" altLang="zh-CN" sz="2000" b="1"/>
                  <a:t>Y</a:t>
                </a:r>
                <a:r>
                  <a:rPr lang="zh-CN" altLang="en-US" sz="2000" b="1"/>
                  <a:t>进行比较，</a:t>
                </a:r>
                <a:r>
                  <a:rPr lang="zh-CN" altLang="en-US" sz="2000" b="1"/>
                  <a:t>也就是计算向量的距离</a:t>
                </a:r>
                <a14:m>
                  <m:oMath xmlns:m="http://schemas.openxmlformats.org/officeDocument/2006/math">
                    <m:r>
                      <a:rPr kumimoji="1" lang="en-US" altLang="zh-CN" sz="1800" i="1" smtClean="0">
                        <a:latin typeface="Cambria Math" panose="02040503050406030204" charset="0"/>
                      </a:rPr>
                      <m:t>|</m:t>
                    </m:r>
                    <m:r>
                      <a:rPr kumimoji="1" lang="en-US" altLang="zh-CN" sz="1800" i="1" smtClean="0">
                        <a:latin typeface="Cambria Math" panose="02040503050406030204" charset="0"/>
                      </a:rPr>
                      <m:t>𝑌</m:t>
                    </m:r>
                    <m:r>
                      <a:rPr kumimoji="1" lang="en-US" altLang="zh-CN" sz="1800" i="1" smtClean="0">
                        <a:latin typeface="Cambria Math" panose="02040503050406030204" charset="0"/>
                      </a:rPr>
                      <m:t>−</m:t>
                    </m:r>
                    <m:r>
                      <a:rPr kumimoji="1" lang="en-US" altLang="zh-CN" sz="1800" i="1" smtClean="0">
                        <a:latin typeface="Cambria Math" panose="02040503050406030204" charset="0"/>
                      </a:rPr>
                      <m:t>𝐻</m:t>
                    </m:r>
                    <m:sSub>
                      <m:sSubPr>
                        <m:ctrlPr>
                          <a:rPr kumimoji="1" lang="en-US" altLang="zh-CN" sz="1800" i="1" smtClean="0">
                            <a:latin typeface="Cambria Math" panose="02040503050406030204" charset="0"/>
                            <a:cs typeface="Cambria Math" panose="02040503050406030204" charset="0"/>
                          </a:rPr>
                        </m:ctrlPr>
                      </m:sSubPr>
                      <m:e>
                        <m:r>
                          <a:rPr kumimoji="1" lang="en-US" altLang="zh-CN" sz="1800" i="1" smtClean="0">
                            <a:latin typeface="Cambria Math" panose="02040503050406030204" charset="0"/>
                            <a:cs typeface="Cambria Math" panose="02040503050406030204" charset="0"/>
                          </a:rPr>
                          <m:t>𝑋</m:t>
                        </m:r>
                      </m:e>
                      <m:sub>
                        <m:r>
                          <a:rPr kumimoji="1" lang="en-US" altLang="zh-CN" sz="1800" i="1" smtClean="0">
                            <a:latin typeface="Cambria Math" panose="02040503050406030204" charset="0"/>
                            <a:cs typeface="Cambria Math" panose="02040503050406030204" charset="0"/>
                          </a:rPr>
                          <m:t>𝑖</m:t>
                        </m:r>
                      </m:sub>
                    </m:sSub>
                    <m:r>
                      <a:rPr kumimoji="1" lang="en-US" altLang="zh-CN" sz="1800" i="1" smtClean="0">
                        <a:latin typeface="Cambria Math" panose="02040503050406030204" charset="0"/>
                      </a:rPr>
                      <m:t>|(</m:t>
                    </m:r>
                    <m:r>
                      <a:rPr kumimoji="1" lang="en-US" altLang="zh-CN" sz="1800" i="1" smtClean="0">
                        <a:latin typeface="Cambria Math" panose="02040503050406030204" charset="0"/>
                      </a:rPr>
                      <m:t>𝑖</m:t>
                    </m:r>
                    <m:r>
                      <a:rPr kumimoji="1" lang="zh-CN" altLang="en-US" sz="1800" i="1" smtClean="0">
                        <a:latin typeface="Cambria Math" panose="02040503050406030204" charset="0"/>
                        <a:cs typeface="Cambria Math" panose="02040503050406030204" charset="0"/>
                      </a:rPr>
                      <m:t>取</m:t>
                    </m:r>
                    <m:r>
                      <a:rPr kumimoji="1" lang="en-US" altLang="zh-CN" sz="1800" i="1" smtClean="0">
                        <a:latin typeface="Cambria Math" panose="02040503050406030204" charset="0"/>
                        <a:cs typeface="Cambria Math" panose="02040503050406030204" charset="0"/>
                      </a:rPr>
                      <m:t>1</m:t>
                    </m:r>
                    <m:r>
                      <a:rPr kumimoji="1" lang="en-US" altLang="zh-CN" sz="1800" i="1" smtClean="0">
                        <a:latin typeface="Cambria Math" panose="02040503050406030204" charset="0"/>
                        <a:cs typeface="Cambria Math" panose="02040503050406030204" charset="0"/>
                      </a:rPr>
                      <m:t>−</m:t>
                    </m:r>
                    <m:r>
                      <a:rPr kumimoji="1" lang="en-US" altLang="zh-CN" sz="1800" i="1" smtClean="0">
                        <a:latin typeface="Cambria Math" panose="02040503050406030204" charset="0"/>
                        <a:cs typeface="Cambria Math" panose="02040503050406030204" charset="0"/>
                      </a:rPr>
                      <m:t>256</m:t>
                    </m:r>
                    <m:r>
                      <a:rPr kumimoji="1" lang="en-US" altLang="zh-CN" sz="1800" i="1" smtClean="0">
                        <a:latin typeface="Cambria Math" panose="02040503050406030204" charset="0"/>
                        <a:cs typeface="Cambria Math" panose="02040503050406030204" charset="0"/>
                      </a:rPr>
                      <m:t>，</m:t>
                    </m:r>
                    <m:r>
                      <a:rPr kumimoji="1" lang="zh-CN" altLang="en-US" sz="1800" i="1" smtClean="0">
                        <a:latin typeface="Cambria Math" panose="02040503050406030204" charset="0"/>
                        <a:ea typeface="MS Mincho" charset="0"/>
                        <a:cs typeface="Cambria Math" panose="02040503050406030204" charset="0"/>
                      </a:rPr>
                      <m:t>利用</m:t>
                    </m:r>
                    <m:r>
                      <a:rPr kumimoji="1" lang="en-US" altLang="zh-CN" sz="1800" i="1" smtClean="0">
                        <a:latin typeface="Cambria Math" panose="02040503050406030204" charset="0"/>
                        <a:ea typeface="MS Mincho" charset="0"/>
                        <a:cs typeface="Cambria Math" panose="02040503050406030204" charset="0"/>
                      </a:rPr>
                      <m:t>𝑀𝐴𝑇𝐿𝐴𝐵</m:t>
                    </m:r>
                    <m:r>
                      <a:rPr kumimoji="1" lang="zh-CN" altLang="en-US" sz="1800" i="1" smtClean="0">
                        <a:latin typeface="Cambria Math" panose="02040503050406030204" charset="0"/>
                        <a:ea typeface="MS Mincho" charset="0"/>
                        <a:cs typeface="Cambria Math" panose="02040503050406030204" charset="0"/>
                      </a:rPr>
                      <m:t>中的</m:t>
                    </m:r>
                    <m:r>
                      <a:rPr kumimoji="1" lang="en-US" altLang="zh-CN" sz="1800" i="1" smtClean="0">
                        <a:latin typeface="Cambria Math" panose="02040503050406030204" charset="0"/>
                        <a:ea typeface="MS Mincho" charset="0"/>
                        <a:cs typeface="Cambria Math" panose="02040503050406030204" charset="0"/>
                      </a:rPr>
                      <m:t>𝑛𝑜𝑟𝑚</m:t>
                    </m:r>
                    <m:r>
                      <a:rPr kumimoji="1" lang="zh-CN" altLang="en-US" sz="1800" i="1" smtClean="0">
                        <a:latin typeface="Cambria Math" panose="02040503050406030204" charset="0"/>
                        <a:ea typeface="MS Mincho" charset="0"/>
                        <a:cs typeface="Cambria Math" panose="02040503050406030204" charset="0"/>
                      </a:rPr>
                      <m:t>函数计算</m:t>
                    </m:r>
                    <m:r>
                      <a:rPr kumimoji="1" lang="en-US" altLang="zh-CN" sz="1800" i="1" smtClean="0">
                        <a:latin typeface="Cambria Math" panose="02040503050406030204" charset="0"/>
                      </a:rPr>
                      <m:t>)</m:t>
                    </m:r>
                  </m:oMath>
                </a14:m>
                <a:r>
                  <a:rPr kumimoji="1" lang="zh-CN" altLang="en-US" sz="1800" smtClean="0">
                    <a:latin typeface="Cambria Math" panose="02040503050406030204" charset="0"/>
                  </a:rPr>
                  <a:t>，</a:t>
                </a:r>
                <a:r>
                  <a:rPr lang="zh-CN" altLang="en-US" sz="2000" b="1"/>
                  <a:t>选取距离最小的</a:t>
                </a:r>
                <a14:m>
                  <m:oMath xmlns:m="http://schemas.openxmlformats.org/officeDocument/2006/math">
                    <m:sSub>
                      <m:sSubPr>
                        <m:ctrlPr>
                          <a:rPr kumimoji="1" lang="en-US" altLang="zh-CN" sz="2000" i="1" smtClean="0">
                            <a:latin typeface="Cambria Math" panose="02040503050406030204" charset="0"/>
                            <a:cs typeface="Cambria Math" panose="02040503050406030204" charset="0"/>
                          </a:rPr>
                        </m:ctrlPr>
                      </m:sSubPr>
                      <m:e>
                        <m:r>
                          <a:rPr kumimoji="1" lang="en-US" altLang="zh-CN" sz="2000" i="1" smtClean="0">
                            <a:latin typeface="Cambria Math" panose="02040503050406030204" charset="0"/>
                            <a:cs typeface="Cambria Math" panose="02040503050406030204" charset="0"/>
                          </a:rPr>
                          <m:t>𝑋</m:t>
                        </m:r>
                      </m:e>
                      <m:sub>
                        <m:r>
                          <a:rPr kumimoji="1" lang="en-US" altLang="zh-CN" sz="2000" i="1" smtClean="0">
                            <a:latin typeface="Cambria Math" panose="02040503050406030204" charset="0"/>
                            <a:cs typeface="Cambria Math" panose="02040503050406030204" charset="0"/>
                          </a:rPr>
                          <m:t>𝑖</m:t>
                        </m:r>
                      </m:sub>
                    </m:sSub>
                  </m:oMath>
                </a14:m>
                <a:r>
                  <a:rPr lang="zh-CN" altLang="en-US" sz="2000" b="1"/>
                  <a:t>的值作为我们发射信息的估计值。这种方法的优点在于估计准确度更好，受到噪声的影响更小，缺点就是天线多的时候需要遍历很多次，计算量稍微</a:t>
                </a:r>
                <a:r>
                  <a:rPr lang="zh-CN" altLang="en-US" sz="2000" b="1"/>
                  <a:t>大一些。</a:t>
                </a:r>
                <a:endParaRPr lang="zh-CN" altLang="en-US" sz="2000" b="1"/>
              </a:p>
            </p:txBody>
          </p:sp>
        </mc:Choice>
        <mc:Fallback>
          <p:sp>
            <p:nvSpPr>
              <p:cNvPr id="13" name="文本框 12"/>
              <p:cNvSpPr txBox="1">
                <a:spLocks noRot="1" noChangeAspect="1" noMove="1" noResize="1" noEditPoints="1" noAdjustHandles="1" noChangeArrowheads="1" noChangeShapeType="1" noTextEdit="1"/>
              </p:cNvSpPr>
              <p:nvPr/>
            </p:nvSpPr>
            <p:spPr>
              <a:xfrm>
                <a:off x="546100" y="2683510"/>
                <a:ext cx="11374755" cy="347662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a:off x="1919605" y="660400"/>
            <a:ext cx="8554720" cy="19685"/>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92220" y="15938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983615" y="764540"/>
            <a:ext cx="10857865" cy="706755"/>
          </a:xfrm>
          <a:prstGeom prst="rect">
            <a:avLst/>
          </a:prstGeom>
          <a:noFill/>
        </p:spPr>
        <p:txBody>
          <a:bodyPr wrap="square" rtlCol="0">
            <a:spAutoFit/>
          </a:bodyPr>
          <a:p>
            <a:r>
              <a:rPr lang="zh-CN" altLang="en-US" sz="2000" b="1"/>
              <a:t>接下来，我将展示这两种算法的核心实现代码，如下所示：</a:t>
            </a:r>
            <a:r>
              <a:rPr lang="en-US" altLang="zh-CN" sz="2000" b="1"/>
              <a:t>(</a:t>
            </a:r>
            <a:r>
              <a:rPr lang="zh-CN" altLang="en-US" sz="2000" b="1"/>
              <a:t>由于篇幅原因，其他代码将不展示，我将以压缩包形式上传这次作业的全部代码</a:t>
            </a:r>
            <a:r>
              <a:rPr lang="en-US" altLang="zh-CN" sz="2000" b="1"/>
              <a:t>)</a:t>
            </a:r>
            <a:endParaRPr lang="en-US" altLang="zh-CN" sz="2000" b="1"/>
          </a:p>
        </p:txBody>
      </p:sp>
      <p:pic>
        <p:nvPicPr>
          <p:cNvPr id="6" name="图片 5" descr="20220321165436"/>
          <p:cNvPicPr>
            <a:picLocks noChangeAspect="1"/>
          </p:cNvPicPr>
          <p:nvPr/>
        </p:nvPicPr>
        <p:blipFill>
          <a:blip r:embed="rId1"/>
          <a:stretch>
            <a:fillRect/>
          </a:stretch>
        </p:blipFill>
        <p:spPr>
          <a:xfrm>
            <a:off x="1703705" y="1484630"/>
            <a:ext cx="8498840" cy="4649470"/>
          </a:xfrm>
          <a:prstGeom prst="rect">
            <a:avLst/>
          </a:prstGeom>
        </p:spPr>
      </p:pic>
      <p:sp>
        <p:nvSpPr>
          <p:cNvPr id="13" name="文本框 12"/>
          <p:cNvSpPr txBox="1"/>
          <p:nvPr/>
        </p:nvSpPr>
        <p:spPr>
          <a:xfrm>
            <a:off x="4295775" y="6134100"/>
            <a:ext cx="4859020" cy="368300"/>
          </a:xfrm>
          <a:prstGeom prst="rect">
            <a:avLst/>
          </a:prstGeom>
          <a:noFill/>
        </p:spPr>
        <p:txBody>
          <a:bodyPr wrap="square" rtlCol="0">
            <a:spAutoFit/>
          </a:bodyPr>
          <a:p>
            <a:r>
              <a:rPr lang="zh-CN" altLang="en-US" b="1"/>
              <a:t>迫零算法的实现，在</a:t>
            </a:r>
            <a:r>
              <a:rPr lang="en-US" altLang="zh-CN" b="1"/>
              <a:t>Force_Zero.m</a:t>
            </a:r>
            <a:r>
              <a:rPr lang="zh-CN" altLang="en-US" b="1"/>
              <a:t>文件</a:t>
            </a:r>
            <a:r>
              <a:rPr lang="zh-CN" altLang="en-US" b="1"/>
              <a:t>中</a:t>
            </a:r>
            <a:endParaRPr lang="zh-CN" altLang="en-US" b="1"/>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1658" y="11597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3288030" y="476250"/>
            <a:ext cx="7016115" cy="2159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79875" y="3746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199515" y="570230"/>
            <a:ext cx="9589770" cy="706755"/>
          </a:xfrm>
          <a:prstGeom prst="rect">
            <a:avLst/>
          </a:prstGeom>
          <a:noFill/>
        </p:spPr>
        <p:txBody>
          <a:bodyPr wrap="square" rtlCol="0">
            <a:spAutoFit/>
          </a:bodyPr>
          <a:p>
            <a:r>
              <a:rPr lang="zh-CN" altLang="en-US" sz="2000" b="1">
                <a:sym typeface="+mn-ea"/>
              </a:rPr>
              <a:t>接下来，我将展示这两种算法的核心实现代码，如下所示：</a:t>
            </a:r>
            <a:r>
              <a:rPr lang="en-US" altLang="zh-CN" sz="2000" b="1">
                <a:sym typeface="+mn-ea"/>
              </a:rPr>
              <a:t>(</a:t>
            </a:r>
            <a:r>
              <a:rPr lang="zh-CN" altLang="en-US" sz="2000" b="1">
                <a:sym typeface="+mn-ea"/>
              </a:rPr>
              <a:t>由于篇幅原因，其他代码将不展示，我将以压缩包形式上传这次作业的全部代码</a:t>
            </a:r>
            <a:r>
              <a:rPr lang="en-US" altLang="zh-CN" sz="2000" b="1">
                <a:sym typeface="+mn-ea"/>
              </a:rPr>
              <a:t>)</a:t>
            </a:r>
            <a:endParaRPr lang="zh-CN" altLang="en-US" sz="2000" b="1"/>
          </a:p>
        </p:txBody>
      </p:sp>
      <p:pic>
        <p:nvPicPr>
          <p:cNvPr id="7" name="图片 6" descr="20220321165557"/>
          <p:cNvPicPr>
            <a:picLocks noChangeAspect="1"/>
          </p:cNvPicPr>
          <p:nvPr/>
        </p:nvPicPr>
        <p:blipFill>
          <a:blip r:embed="rId1"/>
          <a:stretch>
            <a:fillRect/>
          </a:stretch>
        </p:blipFill>
        <p:spPr>
          <a:xfrm>
            <a:off x="1416050" y="1291590"/>
            <a:ext cx="9453880" cy="5185410"/>
          </a:xfrm>
          <a:prstGeom prst="rect">
            <a:avLst/>
          </a:prstGeom>
        </p:spPr>
      </p:pic>
      <p:sp>
        <p:nvSpPr>
          <p:cNvPr id="13" name="文本框 12"/>
          <p:cNvSpPr txBox="1"/>
          <p:nvPr/>
        </p:nvSpPr>
        <p:spPr>
          <a:xfrm>
            <a:off x="4368165" y="6092825"/>
            <a:ext cx="4433570" cy="368300"/>
          </a:xfrm>
          <a:prstGeom prst="rect">
            <a:avLst/>
          </a:prstGeom>
          <a:noFill/>
        </p:spPr>
        <p:txBody>
          <a:bodyPr wrap="square" rtlCol="0">
            <a:spAutoFit/>
          </a:bodyPr>
          <a:p>
            <a:r>
              <a:rPr lang="zh-CN" altLang="en-US" b="1"/>
              <a:t>最大似然算法</a:t>
            </a:r>
            <a:r>
              <a:rPr lang="en-US" altLang="zh-CN" b="1"/>
              <a:t>(ML)</a:t>
            </a:r>
            <a:r>
              <a:rPr lang="zh-CN" altLang="en-US" b="1"/>
              <a:t>的实现，在</a:t>
            </a:r>
            <a:r>
              <a:rPr lang="en-US" altLang="zh-CN" b="1"/>
              <a:t>ML.m</a:t>
            </a:r>
            <a:r>
              <a:rPr lang="zh-CN" altLang="en-US" b="1"/>
              <a:t>文件中</a:t>
            </a:r>
            <a:endParaRPr lang="zh-CN" altLang="en-US" b="1"/>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a:off x="3503930" y="548640"/>
            <a:ext cx="6898640"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39920" y="8826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3" name="文本框 2"/>
          <p:cNvSpPr txBox="1"/>
          <p:nvPr/>
        </p:nvSpPr>
        <p:spPr>
          <a:xfrm>
            <a:off x="1920240" y="620395"/>
            <a:ext cx="9085580" cy="1014730"/>
          </a:xfrm>
          <a:prstGeom prst="rect">
            <a:avLst/>
          </a:prstGeom>
          <a:noFill/>
        </p:spPr>
        <p:txBody>
          <a:bodyPr wrap="square" rtlCol="0">
            <a:spAutoFit/>
          </a:bodyPr>
          <a:p>
            <a:r>
              <a:rPr lang="zh-CN" altLang="en-US" sz="2000" b="1"/>
              <a:t>算法介绍完了，我们在一个</a:t>
            </a:r>
            <a:r>
              <a:rPr lang="en-US" altLang="zh-CN" sz="2000" b="1"/>
              <a:t>.m</a:t>
            </a:r>
            <a:r>
              <a:rPr lang="zh-CN" altLang="en-US" sz="2000" b="1"/>
              <a:t>文件中分别运行这两种算法，并利用</a:t>
            </a:r>
            <a:r>
              <a:rPr lang="en-US" altLang="zh-CN" sz="2000" b="1"/>
              <a:t>for</a:t>
            </a:r>
            <a:r>
              <a:rPr lang="zh-CN" altLang="en-US" sz="2000" b="1"/>
              <a:t>循环遍历不同信噪比下这两种算法的检测错误率。之后，利用所得的错误率分别绘图，代码</a:t>
            </a:r>
            <a:r>
              <a:rPr lang="zh-CN" altLang="en-US" sz="2000" b="1"/>
              <a:t>如下：</a:t>
            </a:r>
            <a:endParaRPr lang="zh-CN" altLang="en-US" sz="2000" b="1"/>
          </a:p>
        </p:txBody>
      </p:sp>
      <p:pic>
        <p:nvPicPr>
          <p:cNvPr id="6" name="图片 5" descr="20220321170136"/>
          <p:cNvPicPr>
            <a:picLocks noChangeAspect="1"/>
          </p:cNvPicPr>
          <p:nvPr/>
        </p:nvPicPr>
        <p:blipFill>
          <a:blip r:embed="rId1"/>
          <a:stretch>
            <a:fillRect/>
          </a:stretch>
        </p:blipFill>
        <p:spPr>
          <a:xfrm>
            <a:off x="695960" y="1556385"/>
            <a:ext cx="7121525" cy="5026025"/>
          </a:xfrm>
          <a:prstGeom prst="rect">
            <a:avLst/>
          </a:prstGeom>
        </p:spPr>
      </p:pic>
      <p:pic>
        <p:nvPicPr>
          <p:cNvPr id="7" name="图片 6" descr="20220321170252"/>
          <p:cNvPicPr>
            <a:picLocks noChangeAspect="1"/>
          </p:cNvPicPr>
          <p:nvPr/>
        </p:nvPicPr>
        <p:blipFill>
          <a:blip r:embed="rId2"/>
          <a:stretch>
            <a:fillRect/>
          </a:stretch>
        </p:blipFill>
        <p:spPr>
          <a:xfrm>
            <a:off x="7058025" y="1412240"/>
            <a:ext cx="5133975" cy="3190875"/>
          </a:xfrm>
          <a:prstGeom prst="rect">
            <a:avLst/>
          </a:prstGeom>
        </p:spPr>
      </p:pic>
      <p:sp>
        <p:nvSpPr>
          <p:cNvPr id="13" name="文本框 12"/>
          <p:cNvSpPr txBox="1"/>
          <p:nvPr/>
        </p:nvSpPr>
        <p:spPr>
          <a:xfrm>
            <a:off x="7248525" y="4652645"/>
            <a:ext cx="4812030" cy="398780"/>
          </a:xfrm>
          <a:prstGeom prst="rect">
            <a:avLst/>
          </a:prstGeom>
          <a:noFill/>
        </p:spPr>
        <p:txBody>
          <a:bodyPr wrap="square" rtlCol="0">
            <a:spAutoFit/>
          </a:bodyPr>
          <a:p>
            <a:r>
              <a:rPr lang="zh-CN" altLang="en-US" sz="2000" b="1"/>
              <a:t>绘图代码，在test_ZF_and_ML.m文件中</a:t>
            </a:r>
            <a:endParaRPr lang="zh-CN" altLang="en-US" sz="2000" b="1"/>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a:off x="1919605" y="836295"/>
            <a:ext cx="9145270"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368165" y="2419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1905" y="857885"/>
            <a:ext cx="9085580" cy="398780"/>
          </a:xfrm>
          <a:prstGeom prst="rect">
            <a:avLst/>
          </a:prstGeom>
          <a:noFill/>
        </p:spPr>
        <p:txBody>
          <a:bodyPr wrap="square" rtlCol="0">
            <a:spAutoFit/>
          </a:bodyPr>
          <a:p>
            <a:r>
              <a:rPr lang="zh-CN" altLang="en-US" sz="2000" b="1"/>
              <a:t>接下来，我将展示这两个算法的测试</a:t>
            </a:r>
            <a:r>
              <a:rPr lang="zh-CN" altLang="en-US" sz="2000" b="1"/>
              <a:t>结果：</a:t>
            </a:r>
            <a:endParaRPr lang="zh-CN" altLang="en-US" sz="2000" b="1"/>
          </a:p>
        </p:txBody>
      </p:sp>
      <p:pic>
        <p:nvPicPr>
          <p:cNvPr id="14" name="图片 13" descr="20220321171011"/>
          <p:cNvPicPr>
            <a:picLocks noChangeAspect="1"/>
          </p:cNvPicPr>
          <p:nvPr/>
        </p:nvPicPr>
        <p:blipFill>
          <a:blip r:embed="rId1"/>
          <a:stretch>
            <a:fillRect/>
          </a:stretch>
        </p:blipFill>
        <p:spPr>
          <a:xfrm>
            <a:off x="191135" y="1278890"/>
            <a:ext cx="6183630" cy="4835525"/>
          </a:xfrm>
          <a:prstGeom prst="rect">
            <a:avLst/>
          </a:prstGeom>
        </p:spPr>
      </p:pic>
      <p:pic>
        <p:nvPicPr>
          <p:cNvPr id="2" name="图片 1" descr="20220321171217"/>
          <p:cNvPicPr>
            <a:picLocks noChangeAspect="1"/>
          </p:cNvPicPr>
          <p:nvPr/>
        </p:nvPicPr>
        <p:blipFill>
          <a:blip r:embed="rId2"/>
          <a:stretch>
            <a:fillRect/>
          </a:stretch>
        </p:blipFill>
        <p:spPr>
          <a:xfrm>
            <a:off x="6240145" y="1256665"/>
            <a:ext cx="5715000" cy="4803775"/>
          </a:xfrm>
          <a:prstGeom prst="rect">
            <a:avLst/>
          </a:prstGeom>
        </p:spPr>
      </p:pic>
      <p:sp>
        <p:nvSpPr>
          <p:cNvPr id="6" name="文本框 5"/>
          <p:cNvSpPr txBox="1"/>
          <p:nvPr/>
        </p:nvSpPr>
        <p:spPr>
          <a:xfrm>
            <a:off x="2495550" y="6156960"/>
            <a:ext cx="3932555" cy="398780"/>
          </a:xfrm>
          <a:prstGeom prst="rect">
            <a:avLst/>
          </a:prstGeom>
          <a:noFill/>
        </p:spPr>
        <p:txBody>
          <a:bodyPr wrap="square" rtlCol="0">
            <a:spAutoFit/>
          </a:bodyPr>
          <a:p>
            <a:r>
              <a:rPr lang="zh-CN" altLang="en-US" sz="2000" b="1"/>
              <a:t>迫零算法</a:t>
            </a:r>
            <a:endParaRPr lang="zh-CN" altLang="en-US" sz="2000" b="1"/>
          </a:p>
        </p:txBody>
      </p:sp>
      <p:sp>
        <p:nvSpPr>
          <p:cNvPr id="7" name="文本框 6"/>
          <p:cNvSpPr txBox="1"/>
          <p:nvPr/>
        </p:nvSpPr>
        <p:spPr>
          <a:xfrm>
            <a:off x="8162290" y="6165850"/>
            <a:ext cx="2195195" cy="398780"/>
          </a:xfrm>
          <a:prstGeom prst="rect">
            <a:avLst/>
          </a:prstGeom>
          <a:noFill/>
        </p:spPr>
        <p:txBody>
          <a:bodyPr wrap="none" rtlCol="0" anchor="t">
            <a:spAutoFit/>
          </a:bodyPr>
          <a:p>
            <a:r>
              <a:rPr lang="zh-CN" altLang="en-US" sz="2000" b="1"/>
              <a:t>最大似然(ML)算法</a:t>
            </a:r>
            <a:endParaRPr lang="zh-CN" altLang="en-US" sz="2000" b="1"/>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a:off x="1847850" y="692785"/>
            <a:ext cx="9145270"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368165" y="2419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99515" y="764540"/>
            <a:ext cx="9085580" cy="398780"/>
          </a:xfrm>
          <a:prstGeom prst="rect">
            <a:avLst/>
          </a:prstGeom>
          <a:noFill/>
        </p:spPr>
        <p:txBody>
          <a:bodyPr wrap="square" rtlCol="0">
            <a:spAutoFit/>
          </a:bodyPr>
          <a:p>
            <a:r>
              <a:rPr lang="zh-CN" altLang="en-US" sz="2000" b="1"/>
              <a:t>接下来，我将展示这两个算法的测试</a:t>
            </a:r>
            <a:r>
              <a:rPr lang="zh-CN" altLang="en-US" sz="2000" b="1"/>
              <a:t>结果：</a:t>
            </a:r>
            <a:endParaRPr lang="zh-CN" altLang="en-US" sz="2000" b="1"/>
          </a:p>
        </p:txBody>
      </p:sp>
      <p:pic>
        <p:nvPicPr>
          <p:cNvPr id="13" name="图片 12" descr="20220321171501"/>
          <p:cNvPicPr>
            <a:picLocks noChangeAspect="1"/>
          </p:cNvPicPr>
          <p:nvPr/>
        </p:nvPicPr>
        <p:blipFill>
          <a:blip r:embed="rId1"/>
          <a:stretch>
            <a:fillRect/>
          </a:stretch>
        </p:blipFill>
        <p:spPr>
          <a:xfrm>
            <a:off x="2927350" y="1124585"/>
            <a:ext cx="6534150" cy="5019675"/>
          </a:xfrm>
          <a:prstGeom prst="rect">
            <a:avLst/>
          </a:prstGeom>
        </p:spPr>
      </p:pic>
      <p:sp>
        <p:nvSpPr>
          <p:cNvPr id="15" name="文本框 14"/>
          <p:cNvSpPr txBox="1"/>
          <p:nvPr/>
        </p:nvSpPr>
        <p:spPr>
          <a:xfrm>
            <a:off x="4872355" y="6144260"/>
            <a:ext cx="4024630" cy="398780"/>
          </a:xfrm>
          <a:prstGeom prst="rect">
            <a:avLst/>
          </a:prstGeom>
          <a:noFill/>
        </p:spPr>
        <p:txBody>
          <a:bodyPr wrap="square" rtlCol="0">
            <a:spAutoFit/>
          </a:bodyPr>
          <a:p>
            <a:r>
              <a:rPr lang="zh-CN" altLang="en-US" sz="2000" b="1"/>
              <a:t>两种算法合起来进行比较</a:t>
            </a:r>
            <a:endParaRPr lang="zh-CN" altLang="en-US" sz="2000" b="1"/>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a:off x="1847850" y="692785"/>
            <a:ext cx="9145270"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368165" y="241935"/>
            <a:ext cx="830072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Detection Procedure of STBC</a:t>
            </a:r>
            <a:endParaRPr lang="en-US" altLang="zh-CN" sz="2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509395" y="1196340"/>
            <a:ext cx="9483725" cy="4092575"/>
          </a:xfrm>
          <a:prstGeom prst="rect">
            <a:avLst/>
          </a:prstGeom>
          <a:noFill/>
        </p:spPr>
        <p:txBody>
          <a:bodyPr wrap="square" rtlCol="0">
            <a:spAutoFit/>
          </a:bodyPr>
          <a:p>
            <a:pPr algn="just"/>
            <a:r>
              <a:rPr lang="en-US" altLang="zh-CN" sz="2000" b="1"/>
              <a:t>         </a:t>
            </a:r>
            <a:r>
              <a:rPr lang="zh-CN" altLang="en-US" sz="2000" b="1"/>
              <a:t>通过上面的结果，我们可以看到：这两种算法检测错误率随</a:t>
            </a:r>
            <a:r>
              <a:rPr lang="en-US" altLang="zh-CN" sz="2000" b="1"/>
              <a:t>SNR</a:t>
            </a:r>
            <a:r>
              <a:rPr lang="zh-CN" altLang="en-US" sz="2000" b="1"/>
              <a:t>的变化趋势是一致的，当</a:t>
            </a:r>
            <a:r>
              <a:rPr lang="en-US" altLang="zh-CN" sz="2000" b="1"/>
              <a:t>SNR</a:t>
            </a:r>
            <a:r>
              <a:rPr lang="zh-CN" altLang="en-US" sz="2000" b="1"/>
              <a:t>增大时，这两种算法检测的错误率均发生了下降。这和我们之前的理论分析是完全一致的。同时，对这两种算法的检测性能进行对比，我们可以发现：</a:t>
            </a:r>
            <a:endParaRPr lang="zh-CN" altLang="en-US" sz="2000" b="1"/>
          </a:p>
          <a:p>
            <a:pPr algn="just"/>
            <a:r>
              <a:rPr lang="zh-CN" altLang="en-US" sz="2000" b="1"/>
              <a:t> </a:t>
            </a:r>
            <a:r>
              <a:rPr lang="en-US" altLang="zh-CN" sz="2000" b="1"/>
              <a:t>       </a:t>
            </a:r>
            <a:r>
              <a:rPr lang="zh-CN" altLang="en-US" sz="2000" b="1"/>
              <a:t>当信噪比很小的时候，迫零算法与最大似然算法检测的错误率都很高</a:t>
            </a:r>
            <a:r>
              <a:rPr lang="en-US" altLang="zh-CN" sz="2000" b="1"/>
              <a:t>(</a:t>
            </a:r>
            <a:r>
              <a:rPr lang="zh-CN" altLang="en-US" sz="2000" b="1"/>
              <a:t>接近</a:t>
            </a:r>
            <a:r>
              <a:rPr lang="en-US" altLang="zh-CN" sz="2000" b="1"/>
              <a:t>100%</a:t>
            </a:r>
            <a:r>
              <a:rPr lang="zh-CN" altLang="en-US" sz="2000" b="1"/>
              <a:t>）且基本上相</a:t>
            </a:r>
            <a:r>
              <a:rPr lang="zh-CN" altLang="en-US" sz="2000" b="1"/>
              <a:t>近。</a:t>
            </a:r>
            <a:endParaRPr lang="en-US" altLang="zh-CN" sz="2000" b="1"/>
          </a:p>
          <a:p>
            <a:pPr algn="just"/>
            <a:r>
              <a:rPr lang="en-US" altLang="zh-CN" sz="2000" b="1"/>
              <a:t>         </a:t>
            </a:r>
            <a:r>
              <a:rPr lang="zh-CN" altLang="en-US" sz="2000" b="1"/>
              <a:t>当信噪比进一步增大时，最大似然算法检测错误率的下降程度明显大于迫零算法，且从</a:t>
            </a:r>
            <a:r>
              <a:rPr lang="en-US" altLang="zh-CN" sz="2000" b="1"/>
              <a:t>SNR</a:t>
            </a:r>
            <a:r>
              <a:rPr lang="zh-CN" altLang="en-US" sz="2000" b="1"/>
              <a:t>大于</a:t>
            </a:r>
            <a:r>
              <a:rPr lang="en-US" altLang="zh-CN" sz="2000" b="1"/>
              <a:t>-10dB</a:t>
            </a:r>
            <a:r>
              <a:rPr lang="zh-CN" altLang="en-US" sz="2000" b="1"/>
              <a:t>之后，最大似然算法检测的错误率要低于迫零算法检测的错误率。这是由于最大似然算法主要是拿已有可能的传输方案信息同接收到的信息做差进行比较的，其受到接收端噪声的影响要小于迫零算法</a:t>
            </a:r>
            <a:r>
              <a:rPr lang="en-US" altLang="zh-CN" sz="2000" b="1"/>
              <a:t>(</a:t>
            </a:r>
            <a:r>
              <a:rPr lang="zh-CN" altLang="en-US" sz="2000" b="1"/>
              <a:t>迫零算法所得到的估计值有一部分与噪声有关</a:t>
            </a:r>
            <a:r>
              <a:rPr lang="en-US" altLang="zh-CN" sz="2000" b="1"/>
              <a:t>)</a:t>
            </a:r>
            <a:r>
              <a:rPr lang="zh-CN" altLang="en-US" sz="2000" b="1"/>
              <a:t>。</a:t>
            </a:r>
            <a:endParaRPr lang="zh-CN" altLang="en-US" sz="2000" b="1"/>
          </a:p>
          <a:p>
            <a:pPr algn="just"/>
            <a:r>
              <a:rPr lang="zh-CN" altLang="en-US" sz="2000" b="1"/>
              <a:t> </a:t>
            </a:r>
            <a:r>
              <a:rPr lang="en-US" altLang="zh-CN" sz="2000" b="1"/>
              <a:t>        </a:t>
            </a:r>
            <a:r>
              <a:rPr lang="zh-CN" altLang="en-US" sz="2000" b="1"/>
              <a:t>当信噪比很大的时候，由于此时噪声对系统的影响非常小了，因此这两种算法的检测错误率又基本上接近</a:t>
            </a:r>
            <a:r>
              <a:rPr lang="en-US" altLang="zh-CN" sz="2000" b="1"/>
              <a:t>(</a:t>
            </a:r>
            <a:r>
              <a:rPr lang="zh-CN" altLang="en-US" sz="2000" b="1"/>
              <a:t>接近</a:t>
            </a:r>
            <a:r>
              <a:rPr lang="en-US" altLang="zh-CN" sz="2000" b="1"/>
              <a:t>0%)</a:t>
            </a:r>
            <a:r>
              <a:rPr lang="zh-CN" altLang="en-US" sz="2000" b="1"/>
              <a:t>。</a:t>
            </a:r>
            <a:endParaRPr lang="zh-CN" altLang="en-US" sz="2000" b="1"/>
          </a:p>
          <a:p>
            <a:pPr algn="just"/>
            <a:r>
              <a:rPr lang="en-US" altLang="zh-CN" sz="2000" b="1"/>
              <a:t>         </a:t>
            </a:r>
            <a:r>
              <a:rPr lang="zh-CN" altLang="en-US" sz="2000" b="1"/>
              <a:t>至此，这一部分的任务我们的探究</a:t>
            </a:r>
            <a:r>
              <a:rPr lang="zh-CN" altLang="en-US" sz="2000" b="1"/>
              <a:t>就完成</a:t>
            </a:r>
            <a:r>
              <a:rPr lang="zh-CN" altLang="en-US" sz="2000" b="1"/>
              <a:t>了。</a:t>
            </a:r>
            <a:endParaRPr lang="zh-CN" altLang="en-US" sz="2000" b="1"/>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4</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4698365"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Summary and E</a:t>
            </a:r>
            <a:r>
              <a:rPr lang="en-US" altLang="zh-CN" sz="3200" b="1" dirty="0">
                <a:solidFill>
                  <a:schemeClr val="bg1"/>
                </a:solidFill>
                <a:latin typeface="Times New Roman" panose="02020603050405020304" pitchFamily="18" charset="0"/>
                <a:cs typeface="Times New Roman" panose="02020603050405020304" pitchFamily="18" charset="0"/>
              </a:rPr>
              <a:t>xperience</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9380" y="146050"/>
            <a:ext cx="4766310" cy="1233170"/>
            <a:chOff x="4299773" y="1452059"/>
            <a:chExt cx="5661942" cy="1233170"/>
          </a:xfrm>
        </p:grpSpPr>
        <p:sp>
          <p:nvSpPr>
            <p:cNvPr id="9" name="矩形 8"/>
            <p:cNvSpPr/>
            <p:nvPr/>
          </p:nvSpPr>
          <p:spPr>
            <a:xfrm>
              <a:off x="4955279" y="1486349"/>
              <a:ext cx="5006436" cy="1198880"/>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Summary and Experience </a:t>
              </a:r>
              <a:r>
                <a:rPr lang="en-US" altLang="zh-CN" sz="2400" b="1" dirty="0">
                  <a:solidFill>
                    <a:schemeClr val="bg1"/>
                  </a:solidFill>
                  <a:latin typeface="Times New Roman" panose="02020603050405020304" pitchFamily="18" charset="0"/>
                  <a:cs typeface="Times New Roman" panose="02020603050405020304" pitchFamily="18" charset="0"/>
                  <a:sym typeface="+mn-ea"/>
                </a:rPr>
                <a:t>Experience</a:t>
              </a:r>
              <a:endParaRPr lang="en-US" altLang="zh-CN" sz="2400" b="1" dirty="0">
                <a:solidFill>
                  <a:schemeClr val="bg1"/>
                </a:solidFill>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559465" y="10519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4" name="文本框 13"/>
          <p:cNvSpPr txBox="1"/>
          <p:nvPr/>
        </p:nvSpPr>
        <p:spPr>
          <a:xfrm>
            <a:off x="4311650" y="476885"/>
            <a:ext cx="3569335" cy="460375"/>
          </a:xfrm>
          <a:prstGeom prst="rect">
            <a:avLst/>
          </a:prstGeom>
          <a:noFill/>
        </p:spPr>
        <p:txBody>
          <a:bodyPr wrap="none" rtlCol="0" anchor="t">
            <a:spAutoFit/>
          </a:bodyPr>
          <a:p>
            <a:r>
              <a:rPr lang="en-US" altLang="zh-CN" sz="2400" b="1" dirty="0">
                <a:latin typeface="Times New Roman" panose="02020603050405020304" pitchFamily="18" charset="0"/>
                <a:cs typeface="Times New Roman" panose="02020603050405020304" pitchFamily="18" charset="0"/>
                <a:sym typeface="+mn-ea"/>
              </a:rPr>
              <a:t>Summary and Experience</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47850" y="1268730"/>
            <a:ext cx="8736965" cy="5015865"/>
          </a:xfrm>
          <a:prstGeom prst="rect">
            <a:avLst/>
          </a:prstGeom>
          <a:noFill/>
        </p:spPr>
        <p:txBody>
          <a:bodyPr wrap="square" rtlCol="0">
            <a:spAutoFit/>
          </a:bodyPr>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通过完成这次作业，我加深了对扰码的理解。通过查阅文档与资料，进一步对扰码序列的产生、加扰与解扰过程进行了深刻的理解。虽然说</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中的</a:t>
            </a:r>
            <a:r>
              <a:rPr lang="en-US" altLang="zh-CN" sz="2000" b="1" dirty="0">
                <a:latin typeface="Times New Roman" panose="02020603050405020304" pitchFamily="18" charset="0"/>
                <a:cs typeface="Times New Roman" panose="02020603050405020304" pitchFamily="18" charset="0"/>
              </a:rPr>
              <a:t>Wlan Toolbox</a:t>
            </a:r>
            <a:r>
              <a:rPr lang="zh-CN" altLang="en-US" sz="2000" b="1" dirty="0">
                <a:latin typeface="Times New Roman" panose="02020603050405020304" pitchFamily="18" charset="0"/>
                <a:cs typeface="Times New Roman" panose="02020603050405020304" pitchFamily="18" charset="0"/>
              </a:rPr>
              <a:t>中存在现成的函数可以供我们直接调用。但是这些函数封装的太好了，为了更好地贴近本质，我决定自己尝试编写扰码序列产生、加扰与解扰的程序。在查阅资料与和同学的讨论中，我成功地完成了代码的编写，运行结果和工具包中的函数的运行结果完全一致。这再一次佐证了我对扰码理论分析的</a:t>
            </a:r>
            <a:r>
              <a:rPr lang="zh-CN" altLang="en-US" sz="2000" b="1" dirty="0">
                <a:latin typeface="Times New Roman" panose="02020603050405020304" pitchFamily="18" charset="0"/>
                <a:cs typeface="Times New Roman" panose="02020603050405020304" pitchFamily="18" charset="0"/>
              </a:rPr>
              <a:t>正确性。</a:t>
            </a:r>
            <a:endParaRPr lang="zh-CN" altLang="en-US" sz="2000" b="1"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其次，通过对</a:t>
            </a:r>
            <a:r>
              <a:rPr lang="en-US" altLang="zh-CN" sz="2000" b="1" dirty="0">
                <a:latin typeface="Times New Roman" panose="02020603050405020304" pitchFamily="18" charset="0"/>
                <a:cs typeface="Times New Roman" panose="02020603050405020304" pitchFamily="18" charset="0"/>
              </a:rPr>
              <a:t>4x2STBC MIMO</a:t>
            </a:r>
            <a:r>
              <a:rPr lang="zh-CN" altLang="en-US" sz="2000" b="1" dirty="0">
                <a:latin typeface="Times New Roman" panose="02020603050405020304" pitchFamily="18" charset="0"/>
                <a:cs typeface="Times New Roman" panose="02020603050405020304" pitchFamily="18" charset="0"/>
              </a:rPr>
              <a:t>系统的编程，我进一步加深了对这种空时编码技术的理解。同时，针对</a:t>
            </a:r>
            <a:r>
              <a:rPr lang="en-US" altLang="zh-CN" sz="2000" b="1" dirty="0">
                <a:latin typeface="Times New Roman" panose="02020603050405020304" pitchFamily="18" charset="0"/>
                <a:cs typeface="Times New Roman" panose="02020603050405020304" pitchFamily="18" charset="0"/>
              </a:rPr>
              <a:t>STBC</a:t>
            </a:r>
            <a:r>
              <a:rPr lang="zh-CN" altLang="en-US" sz="2000" b="1" dirty="0">
                <a:latin typeface="Times New Roman" panose="02020603050405020304" pitchFamily="18" charset="0"/>
                <a:cs typeface="Times New Roman" panose="02020603050405020304" pitchFamily="18" charset="0"/>
              </a:rPr>
              <a:t>通过信道产生的输出，我们利用了两种方法从接收到的信息中估计出发生端的</a:t>
            </a:r>
            <a:r>
              <a:rPr lang="en-US" altLang="zh-CN" sz="2000" b="1" dirty="0">
                <a:latin typeface="Times New Roman" panose="02020603050405020304" pitchFamily="18" charset="0"/>
                <a:cs typeface="Times New Roman" panose="02020603050405020304" pitchFamily="18" charset="0"/>
              </a:rPr>
              <a:t>4</a:t>
            </a:r>
            <a:r>
              <a:rPr lang="zh-CN" altLang="en-US" sz="2000" b="1" dirty="0">
                <a:latin typeface="Times New Roman" panose="02020603050405020304" pitchFamily="18" charset="0"/>
                <a:cs typeface="Times New Roman" panose="02020603050405020304" pitchFamily="18" charset="0"/>
              </a:rPr>
              <a:t>根天线到底发射的是哪一个</a:t>
            </a:r>
            <a:r>
              <a:rPr lang="en-US" altLang="zh-CN" sz="2000" b="1" dirty="0">
                <a:latin typeface="Times New Roman" panose="02020603050405020304" pitchFamily="18" charset="0"/>
                <a:cs typeface="Times New Roman" panose="02020603050405020304" pitchFamily="18" charset="0"/>
              </a:rPr>
              <a:t>QPSK</a:t>
            </a:r>
            <a:r>
              <a:rPr lang="zh-CN" altLang="en-US" sz="2000" b="1" dirty="0">
                <a:latin typeface="Times New Roman" panose="02020603050405020304" pitchFamily="18" charset="0"/>
                <a:cs typeface="Times New Roman" panose="02020603050405020304" pitchFamily="18" charset="0"/>
              </a:rPr>
              <a:t>符号，并对这两种方法估计的准确度进行了比较。结论就是：接收端信噪比很小或者很大的时候，这两种方法估计的准确度区别不大，但是当信噪比适当的时候，最大似然估计</a:t>
            </a:r>
            <a:r>
              <a:rPr lang="zh-CN" altLang="en-US" sz="2000" b="1" dirty="0">
                <a:latin typeface="Times New Roman" panose="02020603050405020304" pitchFamily="18" charset="0"/>
                <a:cs typeface="Times New Roman" panose="02020603050405020304" pitchFamily="18" charset="0"/>
              </a:rPr>
              <a:t>算法的估计准确度是明显要高于迫零算法</a:t>
            </a:r>
            <a:r>
              <a:rPr lang="zh-CN" altLang="en-US" sz="2000" b="1" dirty="0">
                <a:latin typeface="Times New Roman" panose="02020603050405020304" pitchFamily="18" charset="0"/>
                <a:cs typeface="Times New Roman" panose="02020603050405020304" pitchFamily="18" charset="0"/>
              </a:rPr>
              <a:t>的。</a:t>
            </a:r>
            <a:endParaRPr lang="zh-CN" altLang="en-US" sz="2000" b="1"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最后，通过这次作业，我进一步熟悉了</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中对矩阵操作和</a:t>
            </a:r>
            <a:r>
              <a:rPr lang="en-US" altLang="zh-CN" sz="2000" b="1" dirty="0">
                <a:latin typeface="Times New Roman" panose="02020603050405020304" pitchFamily="18" charset="0"/>
                <a:cs typeface="Times New Roman" panose="02020603050405020304" pitchFamily="18" charset="0"/>
              </a:rPr>
              <a:t>Wlan</a:t>
            </a:r>
            <a:r>
              <a:rPr lang="zh-CN" altLang="en-US" sz="2000" b="1" dirty="0">
                <a:latin typeface="Times New Roman" panose="02020603050405020304" pitchFamily="18" charset="0"/>
                <a:cs typeface="Times New Roman" panose="02020603050405020304" pitchFamily="18" charset="0"/>
              </a:rPr>
              <a:t>工具包中的某些函数的使用方法，并对实验课中</a:t>
            </a:r>
            <a:r>
              <a:rPr lang="en-US" altLang="zh-CN" sz="2000" b="1" dirty="0">
                <a:latin typeface="Times New Roman" panose="02020603050405020304" pitchFamily="18" charset="0"/>
                <a:cs typeface="Times New Roman" panose="02020603050405020304" pitchFamily="18" charset="0"/>
              </a:rPr>
              <a:t>MIMO</a:t>
            </a:r>
            <a:r>
              <a:rPr lang="zh-CN" altLang="en-US" sz="2000" b="1" dirty="0">
                <a:latin typeface="Times New Roman" panose="02020603050405020304" pitchFamily="18" charset="0"/>
                <a:cs typeface="Times New Roman" panose="02020603050405020304" pitchFamily="18" charset="0"/>
              </a:rPr>
              <a:t>信道的编程进行了更深入的实践。</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实验课只做了</a:t>
            </a:r>
            <a:r>
              <a:rPr lang="en-US" altLang="zh-CN" sz="2000" b="1" dirty="0">
                <a:latin typeface="Times New Roman" panose="02020603050405020304" pitchFamily="18" charset="0"/>
                <a:cs typeface="Times New Roman" panose="02020603050405020304" pitchFamily="18" charset="0"/>
              </a:rPr>
              <a:t>2x2</a:t>
            </a:r>
            <a:r>
              <a:rPr lang="zh-CN" altLang="en-US" sz="2000" b="1" dirty="0">
                <a:latin typeface="Times New Roman" panose="02020603050405020304" pitchFamily="18" charset="0"/>
                <a:cs typeface="Times New Roman" panose="02020603050405020304" pitchFamily="18" charset="0"/>
              </a:rPr>
              <a:t>的</a:t>
            </a:r>
            <a:r>
              <a:rPr lang="en-US" altLang="zh-CN" sz="2000" b="1" dirty="0">
                <a:latin typeface="Times New Roman" panose="02020603050405020304" pitchFamily="18" charset="0"/>
                <a:cs typeface="Times New Roman" panose="02020603050405020304" pitchFamily="18" charset="0"/>
              </a:rPr>
              <a:t>STBC</a:t>
            </a:r>
            <a:r>
              <a:rPr lang="zh-CN" altLang="en-US" sz="2000" b="1" dirty="0">
                <a:latin typeface="Times New Roman" panose="02020603050405020304" pitchFamily="18" charset="0"/>
                <a:cs typeface="Times New Roman" panose="02020603050405020304" pitchFamily="18" charset="0"/>
              </a:rPr>
              <a:t>程序</a:t>
            </a:r>
            <a:r>
              <a:rPr lang="en-US"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32612" y="2848952"/>
            <a:ext cx="7326776" cy="39878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160543" y="165500"/>
            <a:ext cx="2511023" cy="530492"/>
            <a:chOff x="4299773" y="1452059"/>
            <a:chExt cx="2511023" cy="530492"/>
          </a:xfrm>
        </p:grpSpPr>
        <p:sp>
          <p:nvSpPr>
            <p:cNvPr id="5" name="矩形 4"/>
            <p:cNvSpPr/>
            <p:nvPr/>
          </p:nvSpPr>
          <p:spPr>
            <a:xfrm>
              <a:off x="4955326" y="1486472"/>
              <a:ext cx="1855470" cy="460375"/>
            </a:xfrm>
            <a:prstGeom prst="rect">
              <a:avLst/>
            </a:prstGeom>
          </p:spPr>
          <p:txBody>
            <a:bodyPr wrap="none">
              <a:spAutoFit/>
            </a:bodyPr>
            <a:lstStyle/>
            <a:p>
              <a:pPr>
                <a:spcBef>
                  <a:spcPts val="1200"/>
                </a:spcBef>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p:cNvGrpSpPr/>
            <p:nvPr/>
          </p:nvGrpSpPr>
          <p:grpSpPr>
            <a:xfrm>
              <a:off x="4299773" y="1452059"/>
              <a:ext cx="530492" cy="530492"/>
              <a:chOff x="5416598" y="4355615"/>
              <a:chExt cx="530492" cy="530492"/>
            </a:xfrm>
          </p:grpSpPr>
          <p:sp>
            <p:nvSpPr>
              <p:cNvPr id="7" name="矩形: 圆角 6"/>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8" name="矩形: 圆角 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latin typeface="Times New Roman" panose="02020603050405020304" pitchFamily="18" charset="0"/>
                    <a:cs typeface="Times New Roman" panose="02020603050405020304" pitchFamily="18" charset="0"/>
                  </a:rPr>
                  <a:t>1</a:t>
                </a:r>
                <a:endParaRPr lang="en-US" altLang="zh-SG"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9" name="直接连接符 8"/>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30879"/>
          <a:stretch>
            <a:fillRect/>
          </a:stretch>
        </p:blipFill>
        <p:spPr>
          <a:xfrm>
            <a:off x="8976360" y="5725160"/>
            <a:ext cx="2969895" cy="821690"/>
          </a:xfrm>
          <a:prstGeom prst="rect">
            <a:avLst/>
          </a:prstGeom>
        </p:spPr>
      </p:pic>
      <p:sp>
        <p:nvSpPr>
          <p:cNvPr id="2" name="文本框 1"/>
          <p:cNvSpPr txBox="1"/>
          <p:nvPr/>
        </p:nvSpPr>
        <p:spPr>
          <a:xfrm>
            <a:off x="1308605" y="1268913"/>
            <a:ext cx="9937104" cy="2061210"/>
          </a:xfrm>
          <a:prstGeom prst="rect">
            <a:avLst/>
          </a:prstGeom>
          <a:noFill/>
        </p:spPr>
        <p:txBody>
          <a:bodyPr wrap="square" rtlCol="0">
            <a:spAutoFit/>
          </a:bodyPr>
          <a:lstStyle/>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nvSpPr>
        <p:spPr>
          <a:xfrm>
            <a:off x="4365625" y="619760"/>
            <a:ext cx="4274820" cy="460375"/>
          </a:xfrm>
          <a:prstGeom prst="rect">
            <a:avLst/>
          </a:prstGeom>
          <a:noFill/>
        </p:spPr>
        <p:txBody>
          <a:bodyPr wrap="square" rtlCol="0">
            <a:spAutoFit/>
          </a:bodyPr>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文本框 99"/>
          <p:cNvSpPr txBox="1"/>
          <p:nvPr/>
        </p:nvSpPr>
        <p:spPr>
          <a:xfrm>
            <a:off x="1343660" y="1772285"/>
            <a:ext cx="9719945" cy="3169285"/>
          </a:xfrm>
          <a:prstGeom prst="rect">
            <a:avLst/>
          </a:prstGeom>
          <a:noFill/>
          <a:ln w="9525">
            <a:noFill/>
          </a:ln>
        </p:spPr>
        <p:txBody>
          <a:bodyPr wrap="square">
            <a:spAutoFit/>
          </a:bodyPr>
          <a:p>
            <a:pPr indent="0" algn="just"/>
            <a:r>
              <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How to Scramble and Descramble a Sequence:</a:t>
            </a:r>
            <a:endPar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a:p>
            <a:pPr indent="0" algn="just"/>
            <a:r>
              <a:rPr lang="en-US" sz="2000" b="1">
                <a:latin typeface="Times New Roman" panose="02020603050405020304" pitchFamily="18" charset="0"/>
                <a:cs typeface="Times New Roman" panose="02020603050405020304" pitchFamily="18" charset="0"/>
              </a:rPr>
              <a:t>Task 1.</a:t>
            </a:r>
            <a:r>
              <a:rPr lang="en-US" sz="2000">
                <a:latin typeface="Times New Roman" panose="02020603050405020304" pitchFamily="18" charset="0"/>
                <a:cs typeface="Times New Roman" panose="02020603050405020304" pitchFamily="18" charset="0"/>
              </a:rPr>
              <a:t> Please use one example (all ‘1’ sequence) to show how to scramble and de-scramble a sequence in IEEE802.11.</a:t>
            </a:r>
            <a:endParaRPr lang="en-US" sz="2000" b="1">
              <a:latin typeface="Times New Roman" panose="02020603050405020304" pitchFamily="18" charset="0"/>
              <a:cs typeface="Times New Roman" panose="02020603050405020304" pitchFamily="18" charset="0"/>
            </a:endParaRPr>
          </a:p>
          <a:p>
            <a:pPr indent="0" algn="just"/>
            <a:endParaRPr lang="en-US" sz="2000" b="1">
              <a:latin typeface="Times New Roman" panose="02020603050405020304" pitchFamily="18" charset="0"/>
              <a:cs typeface="Times New Roman" panose="02020603050405020304" pitchFamily="18" charset="0"/>
            </a:endParaRPr>
          </a:p>
          <a:p>
            <a:pPr indent="0" algn="just"/>
            <a:endParaRPr lang="en-US" sz="2000" b="1">
              <a:latin typeface="Times New Roman" panose="02020603050405020304" pitchFamily="18" charset="0"/>
              <a:cs typeface="Times New Roman" panose="02020603050405020304" pitchFamily="18" charset="0"/>
            </a:endParaRPr>
          </a:p>
          <a:p>
            <a:pPr indent="0" algn="just"/>
            <a:r>
              <a:rPr lang="en-US" altLang="zh-CN" sz="20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Detection Procedure of STBC:</a:t>
            </a:r>
            <a:endParaRPr lang="en-US" sz="2000" b="1">
              <a:latin typeface="Times New Roman" panose="02020603050405020304" pitchFamily="18" charset="0"/>
              <a:cs typeface="Times New Roman" panose="02020603050405020304" pitchFamily="18" charset="0"/>
            </a:endParaRPr>
          </a:p>
          <a:p>
            <a:pPr indent="0" algn="just"/>
            <a:r>
              <a:rPr lang="en-US" sz="2000" b="1">
                <a:latin typeface="Times New Roman" panose="02020603050405020304" pitchFamily="18" charset="0"/>
                <a:cs typeface="Times New Roman" panose="02020603050405020304" pitchFamily="18" charset="0"/>
              </a:rPr>
              <a:t>Task2. </a:t>
            </a:r>
            <a:r>
              <a:rPr lang="en-US" sz="2000">
                <a:latin typeface="Times New Roman" panose="02020603050405020304" pitchFamily="18" charset="0"/>
                <a:cs typeface="Times New Roman" panose="02020603050405020304" pitchFamily="18" charset="0"/>
              </a:rPr>
              <a:t>Please show the detection procedure of STBC with NSTS=4 and NSS=2. Please verify the detection performance by Matlab simulation. You should randomly generate channel for at least 10000 times at each SNR level respectively, and show the detection error probability versus SNR.</a:t>
            </a:r>
            <a:endParaRPr lang="en-US" sz="200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tech.edu.cn/wp-content/themes/twentyseventeen/images/sustech-logo-c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199" y="2258587"/>
            <a:ext cx="7008714" cy="13920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286384" y="3650498"/>
            <a:ext cx="5619764" cy="706755"/>
          </a:xfrm>
          <a:prstGeom prst="rect">
            <a:avLst/>
          </a:prstGeom>
          <a:noFill/>
        </p:spPr>
        <p:txBody>
          <a:bodyPr wrap="square" rtlCol="0">
            <a:spAutoFit/>
          </a:bodyPr>
          <a:lstStyle/>
          <a:p>
            <a:pPr algn="ctr"/>
            <a:r>
              <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rPr>
              <a:t>Thanks for Listening !</a:t>
            </a:r>
            <a:endPar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endParaRPr>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2</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55890" y="3572907"/>
            <a:ext cx="3014345"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Task 1 Solutions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415955" y="1071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548640"/>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343660" y="1340485"/>
            <a:ext cx="10160635" cy="398780"/>
          </a:xfrm>
          <a:prstGeom prst="rect">
            <a:avLst/>
          </a:prstGeom>
          <a:noFill/>
        </p:spPr>
        <p:txBody>
          <a:bodyPr wrap="square" rtlCol="0">
            <a:spAutoFit/>
          </a:bodyPr>
          <a:p>
            <a:r>
              <a:rPr lang="en-US" altLang="zh-CN" sz="2000" b="1"/>
              <a:t>在解决这个任务之前，我们先看一下在802.11文档里面扰码器是如何</a:t>
            </a:r>
            <a:r>
              <a:rPr lang="zh-CN" altLang="en-US" sz="2000" b="1"/>
              <a:t>生成扰码</a:t>
            </a:r>
            <a:r>
              <a:rPr lang="en-US" altLang="zh-CN" sz="2000" b="1"/>
              <a:t>的</a:t>
            </a:r>
            <a:r>
              <a:rPr lang="zh-CN" altLang="en-US" sz="2000" b="1"/>
              <a:t>：</a:t>
            </a:r>
            <a:endParaRPr lang="zh-CN" altLang="en-US" sz="2000" b="1"/>
          </a:p>
        </p:txBody>
      </p:sp>
      <p:pic>
        <p:nvPicPr>
          <p:cNvPr id="7" name="图片 6" descr="20220321111402"/>
          <p:cNvPicPr>
            <a:picLocks noChangeAspect="1"/>
          </p:cNvPicPr>
          <p:nvPr/>
        </p:nvPicPr>
        <p:blipFill>
          <a:blip r:embed="rId2"/>
          <a:stretch>
            <a:fillRect/>
          </a:stretch>
        </p:blipFill>
        <p:spPr>
          <a:xfrm>
            <a:off x="479425" y="1916430"/>
            <a:ext cx="6391910" cy="3712210"/>
          </a:xfrm>
          <a:prstGeom prst="rect">
            <a:avLst/>
          </a:prstGeom>
        </p:spPr>
      </p:pic>
      <p:pic>
        <p:nvPicPr>
          <p:cNvPr id="13" name="图片 12"/>
          <p:cNvPicPr>
            <a:picLocks noChangeAspect="1"/>
          </p:cNvPicPr>
          <p:nvPr/>
        </p:nvPicPr>
        <p:blipFill>
          <a:blip r:embed="rId3"/>
          <a:stretch>
            <a:fillRect/>
          </a:stretch>
        </p:blipFill>
        <p:spPr>
          <a:xfrm>
            <a:off x="2352040" y="5589118"/>
            <a:ext cx="2603500" cy="762000"/>
          </a:xfrm>
          <a:prstGeom prst="rect">
            <a:avLst/>
          </a:prstGeom>
        </p:spPr>
      </p:pic>
      <p:sp>
        <p:nvSpPr>
          <p:cNvPr id="14" name="文本框 13"/>
          <p:cNvSpPr txBox="1"/>
          <p:nvPr/>
        </p:nvSpPr>
        <p:spPr>
          <a:xfrm>
            <a:off x="6600190" y="2131060"/>
            <a:ext cx="4947285" cy="3476625"/>
          </a:xfrm>
          <a:prstGeom prst="rect">
            <a:avLst/>
          </a:prstGeom>
          <a:noFill/>
        </p:spPr>
        <p:txBody>
          <a:bodyPr wrap="square" rtlCol="0">
            <a:spAutoFit/>
          </a:bodyPr>
          <a:p>
            <a:pPr algn="just"/>
            <a:r>
              <a:rPr lang="en-US" altLang="zh-CN" sz="2000" b="1"/>
              <a:t>         通过阅读这部分的内容</a:t>
            </a:r>
            <a:r>
              <a:rPr lang="zh-CN" altLang="en-US" sz="2000" b="1"/>
              <a:t>我们可以知道：扰码器的核心工作原理是循环移位。当一个扰码序列</a:t>
            </a:r>
            <a:r>
              <a:rPr lang="en-US" altLang="zh-CN" sz="2000" b="1"/>
              <a:t>(</a:t>
            </a:r>
            <a:r>
              <a:rPr lang="zh-CN" altLang="en-US" sz="2000" b="1"/>
              <a:t>初始化</a:t>
            </a:r>
            <a:r>
              <a:rPr lang="en-US" altLang="zh-CN" sz="2000" b="1"/>
              <a:t>)</a:t>
            </a:r>
            <a:r>
              <a:rPr lang="zh-CN" altLang="en-US" sz="2000" b="1"/>
              <a:t>进入扰码器时，根据左图和下面的生成扰码的多项式我们可以知道，扰码器选取了当前扰码序列的第</a:t>
            </a:r>
            <a:r>
              <a:rPr lang="en-US" altLang="zh-CN" sz="2000" b="1"/>
              <a:t>4</a:t>
            </a:r>
            <a:r>
              <a:rPr lang="zh-CN" altLang="en-US" sz="2000" b="1"/>
              <a:t>个</a:t>
            </a:r>
            <a:r>
              <a:rPr lang="en-US" altLang="zh-CN" sz="2000" b="1"/>
              <a:t>bit</a:t>
            </a:r>
            <a:r>
              <a:rPr lang="zh-CN" altLang="en-US" sz="2000" b="1"/>
              <a:t>和第</a:t>
            </a:r>
            <a:r>
              <a:rPr lang="en-US" altLang="zh-CN" sz="2000" b="1"/>
              <a:t>7</a:t>
            </a:r>
            <a:r>
              <a:rPr lang="zh-CN" altLang="en-US" sz="2000" b="1"/>
              <a:t>个</a:t>
            </a:r>
            <a:r>
              <a:rPr lang="en-US" altLang="zh-CN" sz="2000" b="1"/>
              <a:t>bit</a:t>
            </a:r>
            <a:r>
              <a:rPr lang="zh-CN" altLang="en-US" sz="2000" b="1"/>
              <a:t>做逻辑异或运算</a:t>
            </a:r>
            <a:r>
              <a:rPr lang="en-US" altLang="zh-CN" sz="2000" b="1"/>
              <a:t>(</a:t>
            </a:r>
            <a:r>
              <a:rPr lang="zh-CN" altLang="en-US" sz="2000" b="1"/>
              <a:t>两个位相同则为</a:t>
            </a:r>
            <a:r>
              <a:rPr lang="en-US" altLang="zh-CN" sz="2000" b="1"/>
              <a:t>0</a:t>
            </a:r>
            <a:r>
              <a:rPr lang="zh-CN" altLang="en-US" sz="2000" b="1"/>
              <a:t>，不同则为</a:t>
            </a:r>
            <a:r>
              <a:rPr lang="en-US" altLang="zh-CN" sz="2000" b="1"/>
              <a:t>1)</a:t>
            </a:r>
            <a:r>
              <a:rPr lang="zh-CN" altLang="en-US" sz="2000" b="1"/>
              <a:t>。并将这个运算结果移动到新的扰码序列的最低位，而新的扰码序列的剩余位则是当前扰码</a:t>
            </a:r>
            <a:r>
              <a:rPr lang="zh-CN" altLang="en-US" sz="2000" b="1"/>
              <a:t>序列所有位向左移动一位而产生</a:t>
            </a:r>
            <a:r>
              <a:rPr lang="en-US" altLang="zh-CN" sz="2000" b="1"/>
              <a:t>(</a:t>
            </a:r>
            <a:r>
              <a:rPr lang="zh-CN" altLang="en-US" sz="2000" b="1"/>
              <a:t>超过</a:t>
            </a:r>
            <a:r>
              <a:rPr lang="en-US" altLang="zh-CN" sz="2000" b="1"/>
              <a:t>7bit</a:t>
            </a:r>
            <a:r>
              <a:rPr lang="zh-CN" altLang="en-US" sz="2000" b="1"/>
              <a:t>的数据会溢出，被抛弃</a:t>
            </a:r>
            <a:r>
              <a:rPr lang="en-US" altLang="zh-CN" sz="2000" b="1"/>
              <a:t>)</a:t>
            </a:r>
            <a:r>
              <a:rPr lang="zh-CN" altLang="en-US" sz="2000" b="1"/>
              <a:t>。</a:t>
            </a:r>
            <a:endParaRPr lang="zh-CN" altLang="en-US" sz="2000" b="1"/>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89085" y="5661025"/>
            <a:ext cx="3002997" cy="885825"/>
          </a:xfrm>
          <a:prstGeom prst="rect">
            <a:avLst/>
          </a:prstGeom>
        </p:spPr>
      </p:pic>
      <p:cxnSp>
        <p:nvCxnSpPr>
          <p:cNvPr id="4" name="直接连接符 3"/>
          <p:cNvCxnSpPr/>
          <p:nvPr/>
        </p:nvCxnSpPr>
        <p:spPr>
          <a:xfrm flipV="1">
            <a:off x="1415955" y="1071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548640"/>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6" name="文本框 5"/>
          <p:cNvSpPr txBox="1"/>
          <p:nvPr/>
        </p:nvSpPr>
        <p:spPr>
          <a:xfrm>
            <a:off x="1343660" y="1371600"/>
            <a:ext cx="10160635" cy="398780"/>
          </a:xfrm>
          <a:prstGeom prst="rect">
            <a:avLst/>
          </a:prstGeom>
          <a:noFill/>
        </p:spPr>
        <p:txBody>
          <a:bodyPr wrap="square" rtlCol="0">
            <a:spAutoFit/>
          </a:bodyPr>
          <a:p>
            <a:r>
              <a:rPr lang="zh-CN" altLang="en-US" sz="2000" b="1"/>
              <a:t>那么，最后的扰码是如何生成的呢</a:t>
            </a:r>
            <a:r>
              <a:rPr lang="en-US" altLang="zh-CN" sz="2000" b="1"/>
              <a:t>?</a:t>
            </a:r>
            <a:endParaRPr lang="en-US" altLang="zh-CN" sz="2000" b="1"/>
          </a:p>
        </p:txBody>
      </p:sp>
      <p:pic>
        <p:nvPicPr>
          <p:cNvPr id="7" name="图片 6" descr="20220321111402"/>
          <p:cNvPicPr>
            <a:picLocks noChangeAspect="1"/>
          </p:cNvPicPr>
          <p:nvPr/>
        </p:nvPicPr>
        <p:blipFill>
          <a:blip r:embed="rId2"/>
          <a:stretch>
            <a:fillRect/>
          </a:stretch>
        </p:blipFill>
        <p:spPr>
          <a:xfrm>
            <a:off x="457835" y="1844675"/>
            <a:ext cx="6391910" cy="3712210"/>
          </a:xfrm>
          <a:prstGeom prst="rect">
            <a:avLst/>
          </a:prstGeom>
        </p:spPr>
      </p:pic>
      <p:pic>
        <p:nvPicPr>
          <p:cNvPr id="13" name="图片 12"/>
          <p:cNvPicPr>
            <a:picLocks noChangeAspect="1"/>
          </p:cNvPicPr>
          <p:nvPr/>
        </p:nvPicPr>
        <p:blipFill>
          <a:blip r:embed="rId3"/>
          <a:stretch>
            <a:fillRect/>
          </a:stretch>
        </p:blipFill>
        <p:spPr>
          <a:xfrm>
            <a:off x="2352040" y="5516728"/>
            <a:ext cx="2603500" cy="762000"/>
          </a:xfrm>
          <a:prstGeom prst="rect">
            <a:avLst/>
          </a:prstGeom>
        </p:spPr>
      </p:pic>
      <p:sp>
        <p:nvSpPr>
          <p:cNvPr id="15" name="文本框 14"/>
          <p:cNvSpPr txBox="1"/>
          <p:nvPr/>
        </p:nvSpPr>
        <p:spPr>
          <a:xfrm>
            <a:off x="6456045" y="1378585"/>
            <a:ext cx="4826000" cy="4399915"/>
          </a:xfrm>
          <a:prstGeom prst="rect">
            <a:avLst/>
          </a:prstGeom>
          <a:noFill/>
        </p:spPr>
        <p:txBody>
          <a:bodyPr wrap="square" rtlCol="0">
            <a:spAutoFit/>
          </a:bodyPr>
          <a:p>
            <a:pPr algn="just"/>
            <a:r>
              <a:rPr lang="en-US" altLang="zh-CN" sz="2000" b="1"/>
              <a:t>         </a:t>
            </a:r>
            <a:r>
              <a:rPr lang="zh-CN" altLang="en-US" sz="2000" b="1"/>
              <a:t>我们从刚刚的介绍可以知道，扰码器每次把上一序列的第4位和第7位进行逻辑异或，之后将运算结果移动到新的序列的最低位。而通过左边扰码器的结构可以看到，每次进行逻辑异或所得到的结果也会流动到侧与输入数据进行运算。因此，每次进行逻辑异或运算之后，扰码器都会把运算结果送到输入端并开始拼接成扰码。当运算结果所组成的序列(扰码)的位数与输入数据的位数相等时，扰码器便对这两者进行逻辑异或运算进而得到加扰后的序列。解扰的操作与加扰完全相同，就是把加扰后的序列与刚才我们生成的扰码进行逻辑异或运行就得到了解扰后的序列。</a:t>
            </a:r>
            <a:endParaRPr lang="zh-CN" altLang="en-US" sz="2000" b="1"/>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89085" y="5661025"/>
            <a:ext cx="3002997" cy="885825"/>
          </a:xfrm>
          <a:prstGeom prst="rect">
            <a:avLst/>
          </a:prstGeom>
        </p:spPr>
      </p:pic>
      <p:cxnSp>
        <p:nvCxnSpPr>
          <p:cNvPr id="4" name="直接连接符 3"/>
          <p:cNvCxnSpPr/>
          <p:nvPr/>
        </p:nvCxnSpPr>
        <p:spPr>
          <a:xfrm flipV="1">
            <a:off x="1703610"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215640" y="169545"/>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631950" y="873125"/>
            <a:ext cx="6289040" cy="398780"/>
          </a:xfrm>
          <a:prstGeom prst="rect">
            <a:avLst/>
          </a:prstGeom>
          <a:noFill/>
        </p:spPr>
        <p:txBody>
          <a:bodyPr wrap="square" rtlCol="0">
            <a:spAutoFit/>
          </a:bodyPr>
          <a:p>
            <a:r>
              <a:rPr lang="zh-CN" altLang="en-US" sz="2000" b="1"/>
              <a:t>现在，我将</a:t>
            </a:r>
            <a:r>
              <a:rPr lang="zh-CN" altLang="en-US" sz="2000" b="1"/>
              <a:t>具体说说扰码器生成扰码的原理：</a:t>
            </a:r>
            <a:endParaRPr lang="zh-CN" altLang="en-US"/>
          </a:p>
        </p:txBody>
      </p:sp>
      <p:sp>
        <p:nvSpPr>
          <p:cNvPr id="7" name="文本框 6"/>
          <p:cNvSpPr txBox="1"/>
          <p:nvPr/>
        </p:nvSpPr>
        <p:spPr>
          <a:xfrm>
            <a:off x="6816090" y="1556385"/>
            <a:ext cx="5078095" cy="4707890"/>
          </a:xfrm>
          <a:prstGeom prst="rect">
            <a:avLst/>
          </a:prstGeom>
          <a:noFill/>
        </p:spPr>
        <p:txBody>
          <a:bodyPr wrap="square" rtlCol="0">
            <a:spAutoFit/>
          </a:bodyPr>
          <a:p>
            <a:r>
              <a:rPr lang="zh-CN" altLang="en-US" sz="2000" b="1"/>
              <a:t>首先，为了简化问题，我们设置下列条件为：</a:t>
            </a:r>
            <a:endParaRPr lang="zh-CN" altLang="en-US" sz="2000" b="1">
              <a:sym typeface="+mn-ea"/>
            </a:endParaRPr>
          </a:p>
          <a:p>
            <a:endParaRPr lang="zh-CN" altLang="en-US" sz="2000" b="1">
              <a:sym typeface="+mn-ea"/>
            </a:endParaRPr>
          </a:p>
          <a:p>
            <a:r>
              <a:rPr lang="zh-CN" altLang="en-US" sz="2000" b="1">
                <a:sym typeface="+mn-ea"/>
              </a:rPr>
              <a:t>CH_BANDWIDTH_ IN_NON_HT = CBW160</a:t>
            </a:r>
            <a:endParaRPr lang="zh-CN" altLang="en-US" sz="2000" b="1">
              <a:sym typeface="+mn-ea"/>
            </a:endParaRPr>
          </a:p>
          <a:p>
            <a:endParaRPr lang="zh-CN" altLang="en-US" sz="2000" b="1">
              <a:sym typeface="+mn-ea"/>
            </a:endParaRPr>
          </a:p>
          <a:p>
            <a:r>
              <a:rPr lang="zh-CN" altLang="en-US" sz="2000" b="1">
                <a:sym typeface="+mn-ea"/>
              </a:rPr>
              <a:t>由于</a:t>
            </a:r>
            <a:r>
              <a:rPr lang="en-US" altLang="zh-CN" sz="2000" b="1">
                <a:sym typeface="+mn-ea"/>
              </a:rPr>
              <a:t>CBW = 160</a:t>
            </a:r>
            <a:r>
              <a:rPr lang="zh-CN" altLang="en-US" sz="2000" b="1">
                <a:sym typeface="+mn-ea"/>
              </a:rPr>
              <a:t>，因此产生扰码的初始序列的</a:t>
            </a:r>
            <a:r>
              <a:rPr lang="en-US" altLang="zh-CN" sz="2000" b="1">
                <a:sym typeface="+mn-ea"/>
              </a:rPr>
              <a:t>B5</a:t>
            </a:r>
            <a:r>
              <a:rPr lang="zh-CN" altLang="en-US" sz="2000" b="1">
                <a:sym typeface="+mn-ea"/>
              </a:rPr>
              <a:t>与</a:t>
            </a:r>
            <a:r>
              <a:rPr lang="en-US" altLang="zh-CN" sz="2000" b="1">
                <a:sym typeface="+mn-ea"/>
              </a:rPr>
              <a:t>B6</a:t>
            </a:r>
            <a:r>
              <a:rPr lang="zh-CN" altLang="en-US" sz="2000" b="1">
                <a:sym typeface="+mn-ea"/>
              </a:rPr>
              <a:t>均为</a:t>
            </a:r>
            <a:r>
              <a:rPr lang="en-US" altLang="zh-CN" sz="2000" b="1">
                <a:sym typeface="+mn-ea"/>
              </a:rPr>
              <a:t>1(</a:t>
            </a:r>
            <a:r>
              <a:rPr lang="zh-CN" altLang="en-US" sz="2000" b="1">
                <a:sym typeface="+mn-ea"/>
              </a:rPr>
              <a:t>二进制</a:t>
            </a:r>
            <a:r>
              <a:rPr lang="en-US" altLang="zh-CN" sz="2000" b="1">
                <a:sym typeface="+mn-ea"/>
              </a:rPr>
              <a:t>)</a:t>
            </a:r>
            <a:r>
              <a:rPr lang="zh-CN" altLang="en-US" sz="2000" b="1">
                <a:sym typeface="+mn-ea"/>
              </a:rPr>
              <a:t> </a:t>
            </a:r>
            <a:endParaRPr lang="zh-CN" altLang="en-US" sz="2000" b="1">
              <a:sym typeface="+mn-ea"/>
            </a:endParaRPr>
          </a:p>
          <a:p>
            <a:r>
              <a:rPr lang="zh-CN" altLang="en-US" sz="2000" b="1">
                <a:sym typeface="+mn-ea"/>
              </a:rPr>
              <a:t> </a:t>
            </a:r>
            <a:endParaRPr lang="zh-CN" altLang="en-US" sz="2000" b="1"/>
          </a:p>
          <a:p>
            <a:r>
              <a:rPr lang="zh-CN" altLang="en-US" sz="2000" b="1">
                <a:sym typeface="+mn-ea"/>
              </a:rPr>
              <a:t>然后，我们假设产生扰码的初始序列的前</a:t>
            </a:r>
            <a:r>
              <a:rPr lang="en-US" altLang="zh-CN" sz="2000" b="1">
                <a:sym typeface="+mn-ea"/>
              </a:rPr>
              <a:t>5</a:t>
            </a:r>
            <a:r>
              <a:rPr lang="zh-CN" altLang="en-US" sz="2000" b="1">
                <a:sym typeface="+mn-ea"/>
              </a:rPr>
              <a:t>位</a:t>
            </a:r>
            <a:r>
              <a:rPr lang="en-US" altLang="zh-CN" sz="2000" b="1">
                <a:sym typeface="+mn-ea"/>
              </a:rPr>
              <a:t>B0-B4</a:t>
            </a:r>
            <a:r>
              <a:rPr lang="zh-CN" altLang="en-US" sz="2000" b="1">
                <a:sym typeface="+mn-ea"/>
              </a:rPr>
              <a:t>均为</a:t>
            </a:r>
            <a:r>
              <a:rPr lang="en-US" altLang="zh-CN" sz="2000" b="1">
                <a:sym typeface="+mn-ea"/>
              </a:rPr>
              <a:t>1</a:t>
            </a:r>
            <a:r>
              <a:rPr lang="zh-CN" altLang="en-US" sz="2000" b="1">
                <a:sym typeface="+mn-ea"/>
              </a:rPr>
              <a:t>。也就是5-bit pseudorandom integer = 1</a:t>
            </a:r>
            <a:r>
              <a:rPr lang="en-US" altLang="zh-CN" sz="2000" b="1">
                <a:sym typeface="+mn-ea"/>
              </a:rPr>
              <a:t> </a:t>
            </a:r>
            <a:r>
              <a:rPr lang="zh-CN" altLang="en-US" sz="2000" b="1">
                <a:sym typeface="+mn-ea"/>
              </a:rPr>
              <a:t>1 1 1 1</a:t>
            </a:r>
            <a:endParaRPr lang="zh-CN" altLang="en-US" sz="2000" b="1">
              <a:sym typeface="+mn-ea"/>
            </a:endParaRPr>
          </a:p>
          <a:p>
            <a:endParaRPr lang="zh-CN" altLang="en-US" sz="2000" b="1">
              <a:sym typeface="+mn-ea"/>
            </a:endParaRPr>
          </a:p>
          <a:p>
            <a:r>
              <a:rPr lang="zh-CN" altLang="en-US" sz="2000" b="1">
                <a:sym typeface="+mn-ea"/>
              </a:rPr>
              <a:t>因此，最终我们产生扰码的初始序列全为</a:t>
            </a:r>
            <a:r>
              <a:rPr lang="en-US" altLang="zh-CN" sz="2000" b="1">
                <a:sym typeface="+mn-ea"/>
              </a:rPr>
              <a:t>1</a:t>
            </a:r>
            <a:r>
              <a:rPr lang="zh-CN" altLang="en-US" sz="2000" b="1">
                <a:sym typeface="+mn-ea"/>
              </a:rPr>
              <a:t>，即序列为：</a:t>
            </a:r>
            <a:r>
              <a:rPr lang="en-US" altLang="zh-CN" sz="2000" b="1">
                <a:sym typeface="+mn-ea"/>
              </a:rPr>
              <a:t>1 1 1 1 1 1 1</a:t>
            </a:r>
            <a:endParaRPr lang="zh-CN" altLang="en-US" sz="2000" b="1">
              <a:sym typeface="+mn-ea"/>
            </a:endParaRPr>
          </a:p>
          <a:p>
            <a:endParaRPr lang="en-GB" altLang="zh-CN" sz="2000" dirty="0">
              <a:latin typeface="Calibri" panose="020F0502020204030204" charset="0"/>
              <a:cs typeface="Calibri" panose="020F0502020204030204" charset="0"/>
            </a:endParaRPr>
          </a:p>
          <a:p>
            <a:endParaRPr lang="zh-CN" altLang="en-US" sz="2000" b="1">
              <a:sym typeface="+mn-ea"/>
            </a:endParaRPr>
          </a:p>
        </p:txBody>
      </p:sp>
      <p:pic>
        <p:nvPicPr>
          <p:cNvPr id="13" name="图片 12" descr="20220321115230"/>
          <p:cNvPicPr>
            <a:picLocks noChangeAspect="1"/>
          </p:cNvPicPr>
          <p:nvPr/>
        </p:nvPicPr>
        <p:blipFill>
          <a:blip r:embed="rId2"/>
          <a:stretch>
            <a:fillRect/>
          </a:stretch>
        </p:blipFill>
        <p:spPr>
          <a:xfrm>
            <a:off x="479425" y="1376045"/>
            <a:ext cx="6369685" cy="2428875"/>
          </a:xfrm>
          <a:prstGeom prst="rect">
            <a:avLst/>
          </a:prstGeom>
        </p:spPr>
      </p:pic>
      <p:pic>
        <p:nvPicPr>
          <p:cNvPr id="15" name="图片 14" descr="20220321115216"/>
          <p:cNvPicPr>
            <a:picLocks noChangeAspect="1"/>
          </p:cNvPicPr>
          <p:nvPr/>
        </p:nvPicPr>
        <p:blipFill>
          <a:blip r:embed="rId3"/>
          <a:stretch>
            <a:fillRect/>
          </a:stretch>
        </p:blipFill>
        <p:spPr>
          <a:xfrm>
            <a:off x="1056005" y="4076700"/>
            <a:ext cx="5634355" cy="2162175"/>
          </a:xfrm>
          <a:prstGeom prst="rect">
            <a:avLst/>
          </a:prstGeom>
        </p:spPr>
      </p:pic>
      <p:sp>
        <p:nvSpPr>
          <p:cNvPr id="17" name="矩形 16"/>
          <p:cNvSpPr/>
          <p:nvPr/>
        </p:nvSpPr>
        <p:spPr>
          <a:xfrm>
            <a:off x="551815" y="2492375"/>
            <a:ext cx="5669280" cy="12776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矩形 17"/>
          <p:cNvSpPr/>
          <p:nvPr/>
        </p:nvSpPr>
        <p:spPr>
          <a:xfrm>
            <a:off x="2136140" y="5732780"/>
            <a:ext cx="3213100" cy="332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Solutions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89085" y="5661025"/>
            <a:ext cx="3002997" cy="885825"/>
          </a:xfrm>
          <a:prstGeom prst="rect">
            <a:avLst/>
          </a:prstGeom>
        </p:spPr>
      </p:pic>
      <p:cxnSp>
        <p:nvCxnSpPr>
          <p:cNvPr id="4" name="直接连接符 3"/>
          <p:cNvCxnSpPr/>
          <p:nvPr/>
        </p:nvCxnSpPr>
        <p:spPr>
          <a:xfrm flipV="1">
            <a:off x="1415955" y="1071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72130" y="548640"/>
            <a:ext cx="8300720"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How to Scramble and Descramble a Sequence</a:t>
            </a:r>
            <a:endParaRPr lang="en-US" altLang="zh-CN" sz="2400" b="1" dirty="0">
              <a:latin typeface="Times New Roman" panose="02020603050405020304" pitchFamily="18" charset="0"/>
              <a:cs typeface="Times New Roman" panose="02020603050405020304" pitchFamily="18" charset="0"/>
              <a:sym typeface="+mn-ea"/>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5545" y="1196340"/>
            <a:ext cx="9820275" cy="398780"/>
          </a:xfrm>
          <a:prstGeom prst="rect">
            <a:avLst/>
          </a:prstGeom>
          <a:noFill/>
        </p:spPr>
        <p:txBody>
          <a:bodyPr wrap="square" rtlCol="0">
            <a:spAutoFit/>
          </a:bodyPr>
          <a:p>
            <a:pPr algn="just"/>
            <a:r>
              <a:rPr lang="en-US" altLang="zh-CN" sz="2000"/>
              <a:t>       </a:t>
            </a:r>
            <a:endParaRPr lang="zh-CN" altLang="en-US" sz="2000" b="1"/>
          </a:p>
        </p:txBody>
      </p:sp>
      <p:sp>
        <p:nvSpPr>
          <p:cNvPr id="14" name="文本框 13"/>
          <p:cNvSpPr txBox="1"/>
          <p:nvPr/>
        </p:nvSpPr>
        <p:spPr>
          <a:xfrm>
            <a:off x="1343660" y="1189355"/>
            <a:ext cx="6289040" cy="398780"/>
          </a:xfrm>
          <a:prstGeom prst="rect">
            <a:avLst/>
          </a:prstGeom>
          <a:noFill/>
        </p:spPr>
        <p:txBody>
          <a:bodyPr wrap="square" rtlCol="0">
            <a:spAutoFit/>
          </a:bodyPr>
          <a:p>
            <a:r>
              <a:rPr lang="zh-CN" altLang="en-US" sz="2000" b="1"/>
              <a:t>现在，我</a:t>
            </a:r>
            <a:r>
              <a:rPr lang="zh-CN" altLang="en-US" sz="2000" b="1"/>
              <a:t>借助表格来具体说说扰码器生成扰码的原理：</a:t>
            </a:r>
            <a:endParaRPr lang="zh-CN" altLang="en-US"/>
          </a:p>
        </p:txBody>
      </p:sp>
      <p:graphicFrame>
        <p:nvGraphicFramePr>
          <p:cNvPr id="16" name="表格 15"/>
          <p:cNvGraphicFramePr/>
          <p:nvPr>
            <p:custDataLst>
              <p:tags r:id="rId2"/>
            </p:custDataLst>
          </p:nvPr>
        </p:nvGraphicFramePr>
        <p:xfrm>
          <a:off x="407670" y="1628775"/>
          <a:ext cx="8915400" cy="3980815"/>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470535">
                <a:tc>
                  <a:txBody>
                    <a:bodyPr/>
                    <a:p>
                      <a:pPr>
                        <a:buNone/>
                      </a:pPr>
                      <a:r>
                        <a:rPr lang="zh-CN" altLang="en-US"/>
                        <a:t>运算</a:t>
                      </a:r>
                      <a:r>
                        <a:rPr lang="zh-CN" altLang="en-US"/>
                        <a:t>次数</a:t>
                      </a:r>
                      <a:endParaRPr lang="zh-CN" altLang="en-US"/>
                    </a:p>
                  </a:txBody>
                  <a:tcPr>
                    <a:solidFill>
                      <a:schemeClr val="accent1">
                        <a:lumMod val="60000"/>
                        <a:lumOff val="40000"/>
                      </a:schemeClr>
                    </a:solidFill>
                  </a:tcPr>
                </a:tc>
                <a:tc>
                  <a:txBody>
                    <a:bodyPr/>
                    <a:p>
                      <a:pPr algn="ctr">
                        <a:buNone/>
                      </a:pPr>
                      <a:r>
                        <a:rPr lang="en-US" altLang="zh-CN"/>
                        <a:t>x7</a:t>
                      </a:r>
                      <a:endParaRPr lang="en-US" altLang="zh-CN"/>
                    </a:p>
                  </a:txBody>
                  <a:tcPr>
                    <a:solidFill>
                      <a:schemeClr val="accent1">
                        <a:lumMod val="60000"/>
                        <a:lumOff val="40000"/>
                      </a:schemeClr>
                    </a:solidFill>
                  </a:tcPr>
                </a:tc>
                <a:tc>
                  <a:txBody>
                    <a:bodyPr/>
                    <a:p>
                      <a:pPr algn="ctr">
                        <a:buNone/>
                      </a:pPr>
                      <a:r>
                        <a:rPr lang="en-US" altLang="zh-CN"/>
                        <a:t>x6</a:t>
                      </a:r>
                      <a:endParaRPr lang="en-US" altLang="zh-CN"/>
                    </a:p>
                  </a:txBody>
                  <a:tcPr>
                    <a:solidFill>
                      <a:schemeClr val="accent1">
                        <a:lumMod val="60000"/>
                        <a:lumOff val="40000"/>
                      </a:schemeClr>
                    </a:solidFill>
                  </a:tcPr>
                </a:tc>
                <a:tc>
                  <a:txBody>
                    <a:bodyPr/>
                    <a:p>
                      <a:pPr algn="ctr">
                        <a:buNone/>
                      </a:pPr>
                      <a:r>
                        <a:rPr lang="en-US" altLang="zh-CN"/>
                        <a:t>x5</a:t>
                      </a:r>
                      <a:endParaRPr lang="en-US" altLang="zh-CN"/>
                    </a:p>
                  </a:txBody>
                  <a:tcPr>
                    <a:solidFill>
                      <a:schemeClr val="accent1">
                        <a:lumMod val="60000"/>
                        <a:lumOff val="40000"/>
                      </a:schemeClr>
                    </a:solidFill>
                  </a:tcPr>
                </a:tc>
                <a:tc>
                  <a:txBody>
                    <a:bodyPr/>
                    <a:p>
                      <a:pPr algn="ctr">
                        <a:buNone/>
                      </a:pPr>
                      <a:r>
                        <a:rPr lang="en-US" altLang="zh-CN"/>
                        <a:t>x4</a:t>
                      </a:r>
                      <a:endParaRPr lang="en-US" altLang="zh-CN"/>
                    </a:p>
                  </a:txBody>
                  <a:tcPr>
                    <a:solidFill>
                      <a:schemeClr val="accent1">
                        <a:lumMod val="60000"/>
                        <a:lumOff val="40000"/>
                      </a:schemeClr>
                    </a:solidFill>
                  </a:tcPr>
                </a:tc>
                <a:tc>
                  <a:txBody>
                    <a:bodyPr/>
                    <a:p>
                      <a:pPr algn="ctr">
                        <a:buNone/>
                      </a:pPr>
                      <a:r>
                        <a:rPr lang="en-US" altLang="zh-CN"/>
                        <a:t>x3</a:t>
                      </a:r>
                      <a:endParaRPr lang="en-US" altLang="zh-CN"/>
                    </a:p>
                  </a:txBody>
                  <a:tcPr>
                    <a:solidFill>
                      <a:schemeClr val="accent1">
                        <a:lumMod val="60000"/>
                        <a:lumOff val="40000"/>
                      </a:schemeClr>
                    </a:solidFill>
                  </a:tcPr>
                </a:tc>
                <a:tc>
                  <a:txBody>
                    <a:bodyPr/>
                    <a:p>
                      <a:pPr algn="ctr">
                        <a:buNone/>
                      </a:pPr>
                      <a:r>
                        <a:rPr lang="en-US" altLang="zh-CN"/>
                        <a:t>x2</a:t>
                      </a:r>
                      <a:endParaRPr lang="en-US" altLang="zh-CN"/>
                    </a:p>
                  </a:txBody>
                  <a:tcPr>
                    <a:solidFill>
                      <a:schemeClr val="accent1">
                        <a:lumMod val="60000"/>
                        <a:lumOff val="40000"/>
                      </a:schemeClr>
                    </a:solidFill>
                  </a:tcPr>
                </a:tc>
                <a:tc>
                  <a:txBody>
                    <a:bodyPr/>
                    <a:p>
                      <a:pPr algn="ctr">
                        <a:buNone/>
                      </a:pPr>
                      <a:r>
                        <a:rPr lang="en-US" altLang="zh-CN"/>
                        <a:t>x1</a:t>
                      </a:r>
                      <a:endParaRPr lang="en-US" altLang="zh-CN"/>
                    </a:p>
                  </a:txBody>
                  <a:tcPr>
                    <a:solidFill>
                      <a:schemeClr val="accent1">
                        <a:lumMod val="60000"/>
                        <a:lumOff val="40000"/>
                      </a:schemeClr>
                    </a:solidFill>
                  </a:tcPr>
                </a:tc>
              </a:tr>
              <a:tr h="388620">
                <a:tc>
                  <a:txBody>
                    <a:bodyPr/>
                    <a:p>
                      <a:pPr algn="ctr">
                        <a:buNone/>
                      </a:pPr>
                      <a:r>
                        <a:rPr lang="zh-CN" altLang="en-US"/>
                        <a:t>初始</a:t>
                      </a:r>
                      <a:r>
                        <a:rPr lang="zh-CN" altLang="en-US"/>
                        <a:t>序列</a:t>
                      </a:r>
                      <a:endParaRPr lang="zh-CN" altLang="en-US"/>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ClrTx/>
                        <a:buSzTx/>
                        <a:buFontTx/>
                        <a:buNone/>
                      </a:pPr>
                      <a:r>
                        <a:rPr lang="en-US" altLang="zh-CN"/>
                        <a:t>1</a:t>
                      </a:r>
                      <a:endParaRPr lang="en-US" altLang="zh-CN"/>
                    </a:p>
                  </a:txBody>
                  <a:tcPr>
                    <a:solidFill>
                      <a:schemeClr val="accent1">
                        <a:lumMod val="40000"/>
                        <a:lumOff val="60000"/>
                      </a:schemeClr>
                    </a:solidFill>
                  </a:tcPr>
                </a:tc>
              </a:tr>
              <a:tr h="389255">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solidFill>
                      <a:schemeClr val="accent4">
                        <a:lumMod val="60000"/>
                        <a:lumOff val="40000"/>
                      </a:schemeClr>
                    </a:solidFill>
                  </a:tcPr>
                </a:tc>
              </a:tr>
              <a:tr h="398780">
                <a:tc>
                  <a:txBody>
                    <a:bodyPr/>
                    <a:p>
                      <a:pPr algn="ctr">
                        <a:buNone/>
                      </a:pPr>
                      <a:r>
                        <a:rPr lang="en-US" altLang="zh-CN"/>
                        <a:t>2</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4">
                        <a:lumMod val="60000"/>
                        <a:lumOff val="40000"/>
                      </a:schemeClr>
                    </a:solidFill>
                  </a:tcPr>
                </a:tc>
              </a:tr>
              <a:tr h="387985">
                <a:tc>
                  <a:txBody>
                    <a:bodyPr/>
                    <a:p>
                      <a:pPr algn="ctr">
                        <a:buNone/>
                      </a:pPr>
                      <a:r>
                        <a:rPr lang="en-US" altLang="zh-CN"/>
                        <a:t>3</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solidFill>
                      <a:schemeClr val="accent4">
                        <a:lumMod val="60000"/>
                        <a:lumOff val="40000"/>
                      </a:schemeClr>
                    </a:solidFill>
                  </a:tcPr>
                </a:tc>
              </a:tr>
              <a:tr h="389255">
                <a:tc>
                  <a:txBody>
                    <a:bodyPr/>
                    <a:p>
                      <a:pPr algn="ctr">
                        <a:buNone/>
                      </a:pPr>
                      <a:r>
                        <a:rPr lang="en-US" altLang="zh-CN"/>
                        <a:t>4</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4">
                        <a:lumMod val="60000"/>
                        <a:lumOff val="40000"/>
                      </a:schemeClr>
                    </a:solidFill>
                  </a:tcPr>
                </a:tc>
              </a:tr>
              <a:tr h="389255">
                <a:tc>
                  <a:txBody>
                    <a:bodyPr/>
                    <a:p>
                      <a:pPr algn="ctr">
                        <a:buNone/>
                      </a:pPr>
                      <a:r>
                        <a:rPr lang="en-US" altLang="zh-CN"/>
                        <a:t>5</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solidFill>
                      <a:schemeClr val="accent4">
                        <a:lumMod val="60000"/>
                        <a:lumOff val="40000"/>
                      </a:schemeClr>
                    </a:solidFill>
                  </a:tcPr>
                </a:tc>
              </a:tr>
              <a:tr h="388620">
                <a:tc>
                  <a:txBody>
                    <a:bodyPr/>
                    <a:p>
                      <a:pPr algn="ctr">
                        <a:buNone/>
                      </a:pPr>
                      <a:r>
                        <a:rPr lang="en-US" altLang="zh-CN"/>
                        <a:t>6</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4">
                        <a:lumMod val="60000"/>
                        <a:lumOff val="40000"/>
                      </a:schemeClr>
                    </a:solidFill>
                  </a:tcPr>
                </a:tc>
              </a:tr>
              <a:tr h="389255">
                <a:tc>
                  <a:txBody>
                    <a:bodyPr/>
                    <a:p>
                      <a:pPr algn="ctr">
                        <a:buNone/>
                      </a:pPr>
                      <a:r>
                        <a:rPr lang="en-US" altLang="zh-CN"/>
                        <a:t>7</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tc>
                <a:tc>
                  <a:txBody>
                    <a:bodyPr/>
                    <a:p>
                      <a:pPr algn="ctr">
                        <a:buNone/>
                      </a:pPr>
                      <a:r>
                        <a:rPr lang="en-US" altLang="zh-CN"/>
                        <a:t>1</a:t>
                      </a:r>
                      <a:endParaRPr lang="en-US" altLang="zh-CN"/>
                    </a:p>
                  </a:txBody>
                  <a:tcPr>
                    <a:solidFill>
                      <a:schemeClr val="accent4">
                        <a:lumMod val="60000"/>
                        <a:lumOff val="40000"/>
                      </a:schemeClr>
                    </a:solidFill>
                  </a:tcPr>
                </a:tc>
              </a:tr>
              <a:tr h="389255">
                <a:tc>
                  <a:txBody>
                    <a:bodyPr/>
                    <a:p>
                      <a:pPr algn="ctr">
                        <a:buNone/>
                      </a:pPr>
                      <a:r>
                        <a:rPr lang="en-US" altLang="zh-CN"/>
                        <a:t>8</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1</a:t>
                      </a:r>
                      <a:endParaRPr lang="en-US" altLang="zh-CN"/>
                    </a:p>
                  </a:txBody>
                  <a:tcPr>
                    <a:solidFill>
                      <a:schemeClr val="accent1">
                        <a:lumMod val="40000"/>
                        <a:lumOff val="60000"/>
                      </a:schemeClr>
                    </a:solidFill>
                  </a:tcPr>
                </a:tc>
                <a:tc>
                  <a:txBody>
                    <a:bodyPr/>
                    <a:p>
                      <a:pPr algn="ctr">
                        <a:buNone/>
                      </a:pPr>
                      <a:r>
                        <a:rPr lang="en-US" altLang="zh-CN"/>
                        <a:t>0</a:t>
                      </a:r>
                      <a:endParaRPr lang="en-US" altLang="zh-CN"/>
                    </a:p>
                  </a:txBody>
                  <a:tcPr>
                    <a:solidFill>
                      <a:schemeClr val="accent4">
                        <a:lumMod val="60000"/>
                        <a:lumOff val="40000"/>
                      </a:schemeClr>
                    </a:solidFill>
                  </a:tcPr>
                </a:tc>
              </a:tr>
            </a:tbl>
          </a:graphicData>
        </a:graphic>
      </p:graphicFrame>
      <p:sp>
        <p:nvSpPr>
          <p:cNvPr id="17" name="文本框 16"/>
          <p:cNvSpPr txBox="1"/>
          <p:nvPr/>
        </p:nvSpPr>
        <p:spPr>
          <a:xfrm>
            <a:off x="9480550" y="1844675"/>
            <a:ext cx="2663190" cy="2245360"/>
          </a:xfrm>
          <a:prstGeom prst="rect">
            <a:avLst/>
          </a:prstGeom>
          <a:noFill/>
        </p:spPr>
        <p:txBody>
          <a:bodyPr wrap="square" rtlCol="0">
            <a:spAutoFit/>
          </a:bodyPr>
          <a:p>
            <a:r>
              <a:rPr lang="zh-CN" altLang="en-US" sz="2000" b="1"/>
              <a:t>通过这个表格，我们很容易理解生成扰码的原理，因此，最终产生的8bit的扰码为：(假设输入的数据刚好为8bit)</a:t>
            </a:r>
            <a:endParaRPr lang="zh-CN" altLang="en-US" sz="2000" b="1"/>
          </a:p>
          <a:p>
            <a:r>
              <a:rPr lang="zh-CN" altLang="en-US" sz="2000" b="1"/>
              <a:t> </a:t>
            </a:r>
            <a:r>
              <a:rPr lang="en-US" altLang="zh-CN" sz="2000" b="1"/>
              <a:t>0 0 0 0 1 1 1 0</a:t>
            </a:r>
            <a:endParaRPr lang="en-US" altLang="zh-CN" sz="2000" b="1"/>
          </a:p>
        </p:txBody>
      </p:sp>
    </p:spTree>
  </p:cSld>
  <p:clrMapOvr>
    <a:masterClrMapping/>
  </p:clrMapOvr>
  <p:transition spd="slow"/>
</p:sld>
</file>

<file path=ppt/tags/tag1.xml><?xml version="1.0" encoding="utf-8"?>
<p:tagLst xmlns:p="http://schemas.openxmlformats.org/presentationml/2006/main">
  <p:tag name="KSO_WM_UNIT_TABLE_BEAUTIFY" val="smartTable{e9826638-63a0-46f3-a28a-7138849e052f}"/>
  <p:tag name="TABLE_ENDDRAG_ORIGIN_RECT" val="701*346"/>
  <p:tag name="TABLE_ENDDRAG_RECT" val="43*133*701*3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8577</Words>
  <Application>WPS 演示</Application>
  <PresentationFormat>宽屏</PresentationFormat>
  <Paragraphs>687</Paragraphs>
  <Slides>40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宋体</vt:lpstr>
      <vt:lpstr>Wingdings</vt:lpstr>
      <vt:lpstr>Times New Roman</vt:lpstr>
      <vt:lpstr>Calibri</vt:lpstr>
      <vt:lpstr>黑体</vt:lpstr>
      <vt:lpstr>华文新魏</vt:lpstr>
      <vt:lpstr>微软雅黑</vt:lpstr>
      <vt:lpstr>Arial Unicode MS</vt:lpstr>
      <vt:lpstr>等线 Light</vt:lpstr>
      <vt:lpstr>Calibri Light</vt:lpstr>
      <vt:lpstr>等线</vt:lpstr>
      <vt:lpstr>Cambria Math</vt:lpstr>
      <vt:lpstr>MS Mincho</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星辰</cp:lastModifiedBy>
  <cp:revision>235</cp:revision>
  <dcterms:created xsi:type="dcterms:W3CDTF">2019-05-07T06:35:00Z</dcterms:created>
  <dcterms:modified xsi:type="dcterms:W3CDTF">2022-03-21T09:38:27Z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5853BA84788548BF9FF836A0ECD25D58</vt:lpwstr>
  </property>
</Properties>
</file>